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1" r:id="rId3"/>
    <p:sldId id="264" r:id="rId4"/>
    <p:sldId id="293" r:id="rId5"/>
    <p:sldId id="277" r:id="rId6"/>
    <p:sldId id="286" r:id="rId7"/>
    <p:sldId id="287" r:id="rId8"/>
    <p:sldId id="299" r:id="rId9"/>
    <p:sldId id="283" r:id="rId10"/>
    <p:sldId id="274" r:id="rId11"/>
    <p:sldId id="278" r:id="rId12"/>
    <p:sldId id="282" r:id="rId13"/>
    <p:sldId id="288" r:id="rId14"/>
    <p:sldId id="275" r:id="rId15"/>
    <p:sldId id="276" r:id="rId16"/>
    <p:sldId id="298" r:id="rId17"/>
    <p:sldId id="295" r:id="rId18"/>
    <p:sldId id="291" r:id="rId19"/>
    <p:sldId id="300" r:id="rId20"/>
    <p:sldId id="301" r:id="rId21"/>
    <p:sldId id="302" r:id="rId22"/>
    <p:sldId id="273" r:id="rId23"/>
    <p:sldId id="263" r:id="rId24"/>
    <p:sldId id="270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tailed Finding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B97-24D1-4B8C-8E63-4DBCD0B19C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04013" y="914400"/>
            <a:ext cx="8535188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header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012" y="2179636"/>
            <a:ext cx="3582188" cy="4221163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Aft>
                <a:spcPts val="600"/>
              </a:spcAft>
              <a:defRPr sz="1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Aft>
                <a:spcPts val="600"/>
              </a:spcAft>
              <a:defRPr sz="1200"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Aft>
                <a:spcPts val="600"/>
              </a:spcAft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sub-point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04012" y="0"/>
            <a:ext cx="7162800" cy="609600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14800" y="2179636"/>
            <a:ext cx="4724400" cy="42211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Imagery</a:t>
            </a:r>
          </a:p>
        </p:txBody>
      </p:sp>
    </p:spTree>
    <p:extLst>
      <p:ext uri="{BB962C8B-B14F-4D97-AF65-F5344CB8AC3E}">
        <p14:creationId xmlns:p14="http://schemas.microsoft.com/office/powerpoint/2010/main" val="368837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6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9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7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EE72-DB3A-4060-B0DB-831D5333A41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864C-BB23-4880-BA28-F84C23AC9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dln9xDsmCoY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1212550" y="755952"/>
            <a:ext cx="6836434" cy="1214718"/>
          </a:xfrm>
        </p:spPr>
        <p:txBody>
          <a:bodyPr>
            <a:normAutofit fontScale="92500"/>
          </a:bodyPr>
          <a:lstStyle/>
          <a:p>
            <a:pPr algn="ctr"/>
            <a:r>
              <a:rPr lang="en-US" sz="7800" dirty="0"/>
              <a:t>Intro to personas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252804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John Boykin, UX</a:t>
            </a:r>
          </a:p>
          <a:p>
            <a:pPr algn="ctr"/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info@ApplegateLLC.com</a:t>
            </a:r>
          </a:p>
        </p:txBody>
      </p:sp>
      <p:pic>
        <p:nvPicPr>
          <p:cNvPr id="7" name="Picture 6" descr="http://ih.constantcontact.com/fs076/1101593827513/img/72.jpg?a=111015645584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6170" r="23609" b="19601"/>
          <a:stretch/>
        </p:blipFill>
        <p:spPr bwMode="auto">
          <a:xfrm>
            <a:off x="3306972" y="4887244"/>
            <a:ext cx="1291375" cy="177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bloximages.chicago2.vip.townnews.com/lacrossetribune.com/content/tncms/assets/v3/editorial/f/98/f98443fa-f34b-5c3f-beec-897b30d8f856/540291d68bc82.preview-6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755"/>
          <a:stretch/>
        </p:blipFill>
        <p:spPr bwMode="auto">
          <a:xfrm flipH="1">
            <a:off x="1606105" y="4887244"/>
            <a:ext cx="1668447" cy="17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blogs.rsc.org/re/files/2015/08/ley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r="34853" b="36826"/>
          <a:stretch/>
        </p:blipFill>
        <p:spPr bwMode="auto">
          <a:xfrm flipH="1">
            <a:off x="6077726" y="4887330"/>
            <a:ext cx="1400615" cy="176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images2.e-net.com/gribbleres/agent/full/648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67" y="4887243"/>
            <a:ext cx="1414540" cy="17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6DA01F8-93ED-F293-100D-50177624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74BA2F42-79B1-B7C2-7FD1-F133CE285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06" y="2604678"/>
            <a:ext cx="200025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/>
              <a:t>Not lost </a:t>
            </a:r>
          </a:p>
          <a:p>
            <a:pPr>
              <a:spcAft>
                <a:spcPts val="600"/>
              </a:spcAft>
            </a:pPr>
            <a:r>
              <a:rPr lang="en-US" dirty="0"/>
              <a:t>Feel confident</a:t>
            </a:r>
          </a:p>
        </p:txBody>
      </p:sp>
    </p:spTree>
    <p:extLst>
      <p:ext uri="{BB962C8B-B14F-4D97-AF65-F5344CB8AC3E}">
        <p14:creationId xmlns:p14="http://schemas.microsoft.com/office/powerpoint/2010/main" val="194933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031F6-F19D-712B-952C-418F02BA7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17F6B274-D693-3702-0720-CF418B52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525" y="5089086"/>
            <a:ext cx="359659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Close to destination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Not wander around lost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Feel confident on foot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Which way to destination?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Where did I park?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8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D87E3-04FC-6EF6-3B35-6C53D5D34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52" y="0"/>
            <a:ext cx="51435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A624B6D0-AE5E-EC4D-59C8-798A1971A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54" y="586097"/>
            <a:ext cx="3596592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/>
              <a:t>Feel safe &amp; secure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Never wander around lost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Not get mugged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Car not broken into, stolen</a:t>
            </a:r>
          </a:p>
          <a:p>
            <a:pPr>
              <a:spcAft>
                <a:spcPts val="600"/>
              </a:spcAft>
            </a:pPr>
            <a:r>
              <a:rPr lang="en-US" dirty="0"/>
              <a:t>Feel confident on foot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Which way to destination?</a:t>
            </a:r>
          </a:p>
        </p:txBody>
      </p:sp>
    </p:spTree>
    <p:extLst>
      <p:ext uri="{BB962C8B-B14F-4D97-AF65-F5344CB8AC3E}">
        <p14:creationId xmlns:p14="http://schemas.microsoft.com/office/powerpoint/2010/main" val="98129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B2AA58-3E0A-3408-6E8D-690AAE2F6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10"/>
          <a:stretch/>
        </p:blipFill>
        <p:spPr>
          <a:xfrm>
            <a:off x="3338423" y="0"/>
            <a:ext cx="5805577" cy="6858000"/>
          </a:xfrm>
          <a:prstGeom prst="rect">
            <a:avLst/>
          </a:prstGeom>
        </p:spPr>
      </p:pic>
      <p:sp>
        <p:nvSpPr>
          <p:cNvPr id="3" name="Text Box 16">
            <a:extLst>
              <a:ext uri="{FF2B5EF4-FFF2-40B4-BE49-F238E27FC236}">
                <a16:creationId xmlns:a16="http://schemas.microsoft.com/office/drawing/2014/main" id="{04706A26-E93F-08A7-F90C-DF680CDE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54" y="586097"/>
            <a:ext cx="3596592" cy="28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/>
              <a:t>Feel safe &amp; secure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Never wander around lost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Not get mugged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Car not broken into, stolen</a:t>
            </a:r>
          </a:p>
          <a:p>
            <a:pPr>
              <a:spcAft>
                <a:spcPts val="600"/>
              </a:spcAft>
            </a:pPr>
            <a:r>
              <a:rPr lang="en-US" dirty="0"/>
              <a:t>Feel confident on foot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Which way to destination?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Where are elevators, stairs?</a:t>
            </a:r>
          </a:p>
          <a:p>
            <a:pPr marL="0"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5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03EBC-9E1C-FCF7-4510-B5002DEE7E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-1258" r="17820" b="1258"/>
          <a:stretch/>
        </p:blipFill>
        <p:spPr>
          <a:xfrm>
            <a:off x="224286" y="-86264"/>
            <a:ext cx="33815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5B828-ECD4-38B6-3825-1937FB103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14" y="0"/>
            <a:ext cx="51435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DB1F2C75-982A-2934-EE4C-BA0AED597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864" y="4572304"/>
            <a:ext cx="3596592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Close to destination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Not wander lost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Confident on foot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Way to destination?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Way back to garage?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Where did I park?</a:t>
            </a:r>
          </a:p>
        </p:txBody>
      </p:sp>
    </p:spTree>
    <p:extLst>
      <p:ext uri="{BB962C8B-B14F-4D97-AF65-F5344CB8AC3E}">
        <p14:creationId xmlns:p14="http://schemas.microsoft.com/office/powerpoint/2010/main" val="194808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8C49A-39EE-96D3-C7E8-67E970E7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A1545FAD-1C2B-1D4A-642B-E4742D37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3" y="4769909"/>
            <a:ext cx="359659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Not wander around lost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Where is bathroom?</a:t>
            </a:r>
          </a:p>
        </p:txBody>
      </p:sp>
    </p:spTree>
    <p:extLst>
      <p:ext uri="{BB962C8B-B14F-4D97-AF65-F5344CB8AC3E}">
        <p14:creationId xmlns:p14="http://schemas.microsoft.com/office/powerpoint/2010/main" val="387041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680127-A955-1B1F-43D4-F2D1C464FC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C7512-0C1A-8A01-B18C-9C248C5CB83B}"/>
              </a:ext>
            </a:extLst>
          </p:cNvPr>
          <p:cNvSpPr txBox="1"/>
          <p:nvPr/>
        </p:nvSpPr>
        <p:spPr>
          <a:xfrm>
            <a:off x="4416724" y="1186653"/>
            <a:ext cx="43132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Tourist </a:t>
            </a:r>
            <a:r>
              <a:rPr kumimoji="0" lang="en-US" altLang="en-US" sz="30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(first timer)</a:t>
            </a:r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lang="en-US" altLang="en-US" sz="3000" b="1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Regular parker</a:t>
            </a:r>
          </a:p>
          <a:p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 </a:t>
            </a: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-- Monthly pass process</a:t>
            </a:r>
          </a:p>
          <a:p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  -- </a:t>
            </a:r>
            <a:r>
              <a:rPr lang="en-US" altLang="en-US" kern="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Any s</a:t>
            </a:r>
            <a:r>
              <a:rPr kumimoji="0" lang="en-US" altLang="en-US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pecial</a:t>
            </a: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treatment they get</a:t>
            </a:r>
          </a:p>
          <a:p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kern="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O</a:t>
            </a:r>
            <a:r>
              <a:rPr kumimoji="0" lang="en-US" altLang="en-US" sz="300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ccasional</a:t>
            </a:r>
            <a:r>
              <a:rPr kumimoji="0" lang="en-US" altLang="en-US" sz="3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parker</a:t>
            </a:r>
            <a:endParaRPr kumimoji="0" lang="en-US" altLang="en-US" sz="3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-- Fewer needs than tourist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ＭＳ Ｐゴシック" panose="020B0600070205080204" pitchFamily="34" charset="-128"/>
              </a:rPr>
              <a:t>   -- Probably unnecessary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660D9-839B-3CA9-8417-12D5E65BFC6D}"/>
              </a:ext>
            </a:extLst>
          </p:cNvPr>
          <p:cNvSpPr txBox="1"/>
          <p:nvPr/>
        </p:nvSpPr>
        <p:spPr>
          <a:xfrm>
            <a:off x="-69011" y="1186653"/>
            <a:ext cx="44857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Primary persona:</a:t>
            </a: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endParaRPr lang="en-US" altLang="en-US" sz="3000" b="1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Secondary persona: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algn="r"/>
            <a:r>
              <a:rPr lang="en-US" altLang="en-US" sz="3000" kern="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Optional tertiary persona:</a:t>
            </a:r>
            <a:endParaRPr kumimoji="0" lang="en-US" altLang="en-US" sz="3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64B80-0B94-D781-17B5-53D05B099D9E}"/>
              </a:ext>
            </a:extLst>
          </p:cNvPr>
          <p:cNvSpPr txBox="1"/>
          <p:nvPr/>
        </p:nvSpPr>
        <p:spPr>
          <a:xfrm>
            <a:off x="2070340" y="534838"/>
            <a:ext cx="483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PARKING GARAGE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E791F-B5F1-D9F8-B78D-AA86AE73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8901"/>
            <a:ext cx="2449904" cy="16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680127-A955-1B1F-43D4-F2D1C464FC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0C71E72F-1828-2817-F40A-C04CEBCD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773776"/>
            <a:ext cx="359659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Feel confident on foot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Where are elevators, stairs?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Where is bathroom?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Where &amp; how do I pay?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Which way to destination?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Way back to garage later?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Where did I park?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C7512-0C1A-8A01-B18C-9C248C5CB83B}"/>
              </a:ext>
            </a:extLst>
          </p:cNvPr>
          <p:cNvSpPr txBox="1"/>
          <p:nvPr/>
        </p:nvSpPr>
        <p:spPr>
          <a:xfrm>
            <a:off x="1471840" y="638356"/>
            <a:ext cx="617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UPSHOT</a:t>
            </a:r>
          </a:p>
          <a:p>
            <a:endParaRPr lang="en-US" altLang="en-US" b="1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ctr"/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Satisfying primary persona’s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needs &amp; goals </a:t>
            </a:r>
            <a:b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</a:b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incidentally satisfies others’ too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AE2B75FF-DC07-4C26-646F-7A04AC7F4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01" y="3773776"/>
            <a:ext cx="359659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Park close to destination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Save money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Feel safe &amp; secure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Never wander around lost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 get mugged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Car not broken into, stolen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3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8C1AA-7478-42DA-3BFE-6BC90499FCCB}"/>
              </a:ext>
            </a:extLst>
          </p:cNvPr>
          <p:cNvSpPr txBox="1"/>
          <p:nvPr/>
        </p:nvSpPr>
        <p:spPr>
          <a:xfrm>
            <a:off x="966158" y="790958"/>
            <a:ext cx="7013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2 sample personas</a:t>
            </a:r>
          </a:p>
        </p:txBody>
      </p:sp>
      <p:pic>
        <p:nvPicPr>
          <p:cNvPr id="3" name="Picture 2" descr="Free Photo of Man Wearing Backpack Stock Photo">
            <a:extLst>
              <a:ext uri="{FF2B5EF4-FFF2-40B4-BE49-F238E27FC236}">
                <a16:creationId xmlns:a16="http://schemas.microsoft.com/office/drawing/2014/main" id="{33159E65-2AFD-DB88-DEDA-8C9316A4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1" y="2622430"/>
            <a:ext cx="1929633" cy="28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bloximages.chicago2.vip.townnews.com/lacrossetribune.com/content/tncms/assets/v3/editorial/f/98/f98443fa-f34b-5c3f-beec-897b30d8f856/540291d68bc82.preview-620.jpg">
            <a:extLst>
              <a:ext uri="{FF2B5EF4-FFF2-40B4-BE49-F238E27FC236}">
                <a16:creationId xmlns:a16="http://schemas.microsoft.com/office/drawing/2014/main" id="{1FD4C118-EC9B-191F-7464-EFDF8BD85C8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755"/>
          <a:stretch/>
        </p:blipFill>
        <p:spPr bwMode="auto">
          <a:xfrm flipH="1">
            <a:off x="4352103" y="2622430"/>
            <a:ext cx="2574907" cy="2898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907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522912" y="3651524"/>
            <a:ext cx="2232899" cy="17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“I got no time to learn any French”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Clr>
                <a:srgbClr val="910015"/>
              </a:buCl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8B9AE-1E63-A235-4535-A1505CE03EB7}"/>
              </a:ext>
            </a:extLst>
          </p:cNvPr>
          <p:cNvSpPr txBox="1"/>
          <p:nvPr/>
        </p:nvSpPr>
        <p:spPr>
          <a:xfrm>
            <a:off x="6522912" y="560717"/>
            <a:ext cx="2232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</a:t>
            </a:r>
          </a:p>
          <a:p>
            <a:pPr algn="ctr"/>
            <a:endParaRPr lang="en-US" dirty="0"/>
          </a:p>
          <a:p>
            <a:pPr algn="ctr"/>
            <a:r>
              <a:rPr lang="en-US" sz="4800" dirty="0"/>
              <a:t>Darren,</a:t>
            </a:r>
          </a:p>
          <a:p>
            <a:pPr algn="ctr"/>
            <a:r>
              <a:rPr lang="en-US" sz="4800" dirty="0"/>
              <a:t>Traveler</a:t>
            </a:r>
          </a:p>
        </p:txBody>
      </p:sp>
      <p:pic>
        <p:nvPicPr>
          <p:cNvPr id="1026" name="Picture 2" descr="Free Photo of Man Wearing Backpack Stock Photo">
            <a:extLst>
              <a:ext uri="{FF2B5EF4-FFF2-40B4-BE49-F238E27FC236}">
                <a16:creationId xmlns:a16="http://schemas.microsoft.com/office/drawing/2014/main" id="{C5BB1E7E-FD7A-2FA5-6A7D-82F0F559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6" y="0"/>
            <a:ext cx="456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3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0107" y="395523"/>
            <a:ext cx="6409636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UX is about satisfying the cat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66CCDC1B-3C2F-8D3F-3C18-8A5ACA4C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8" y="1953626"/>
            <a:ext cx="4677232" cy="450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E6BE309-10CE-52CC-03A3-C49A5FC4D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106" y="989248"/>
            <a:ext cx="8407464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Personas are a way of understanding the cat</a:t>
            </a:r>
          </a:p>
        </p:txBody>
      </p:sp>
    </p:spTree>
    <p:extLst>
      <p:ext uri="{BB962C8B-B14F-4D97-AF65-F5344CB8AC3E}">
        <p14:creationId xmlns:p14="http://schemas.microsoft.com/office/powerpoint/2010/main" val="293048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32731" y="418945"/>
            <a:ext cx="521763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Downloaded app 20 minutes before boarding flight to Paris</a:t>
            </a:r>
          </a:p>
          <a:p>
            <a:endParaRPr lang="en-US" sz="2000" dirty="0"/>
          </a:p>
          <a:p>
            <a:r>
              <a:rPr lang="en-US" sz="2000" dirty="0"/>
              <a:t>Will visit France, Italy, Germany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Lost on streetcorner ¼ mile from station 14 minutes before train departs</a:t>
            </a:r>
          </a:p>
        </p:txBody>
      </p:sp>
      <p:pic>
        <p:nvPicPr>
          <p:cNvPr id="1026" name="Picture 2" descr="Free Photo of Man Wearing Backpack Stock Photo">
            <a:extLst>
              <a:ext uri="{FF2B5EF4-FFF2-40B4-BE49-F238E27FC236}">
                <a16:creationId xmlns:a16="http://schemas.microsoft.com/office/drawing/2014/main" id="{C5BB1E7E-FD7A-2FA5-6A7D-82F0F559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0" y="0"/>
            <a:ext cx="1929633" cy="28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llection of topical categories and subcategories in old-fashioned phrasebooks">
            <a:extLst>
              <a:ext uri="{FF2B5EF4-FFF2-40B4-BE49-F238E27FC236}">
                <a16:creationId xmlns:a16="http://schemas.microsoft.com/office/drawing/2014/main" id="{194B8C33-1ABB-9A20-3B16-8BFF4B44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62" y="4934333"/>
            <a:ext cx="2857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lection of topical categories in old-fashioned phrasebook apps">
            <a:extLst>
              <a:ext uri="{FF2B5EF4-FFF2-40B4-BE49-F238E27FC236}">
                <a16:creationId xmlns:a16="http://schemas.microsoft.com/office/drawing/2014/main" id="{4D7BAC9B-1FA7-0BB9-BB26-AF73ADC2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65" y="3541707"/>
            <a:ext cx="2993910" cy="16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FC1562B5-D8CD-8D02-0522-35BE89F9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731" y="4058340"/>
            <a:ext cx="25361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Old-fashioned phrasebooks would not work for Darren (textbooks, sections) 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Free Photo of Man Wearing Backpack Stock Photo">
            <a:extLst>
              <a:ext uri="{FF2B5EF4-FFF2-40B4-BE49-F238E27FC236}">
                <a16:creationId xmlns:a16="http://schemas.microsoft.com/office/drawing/2014/main" id="{C5BB1E7E-FD7A-2FA5-6A7D-82F0F559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0" y="0"/>
            <a:ext cx="1929633" cy="28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D270E22-7F7C-BCAB-9065-BF67F02B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98" y="1242204"/>
            <a:ext cx="5422534" cy="54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03CF3280-8D65-9121-6C68-BB32686CF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96109"/>
            <a:ext cx="320712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b="1" dirty="0"/>
              <a:t>Needs simple glossary form:</a:t>
            </a:r>
          </a:p>
          <a:p>
            <a:pPr algn="r"/>
            <a:r>
              <a:rPr lang="en-US" sz="2000" dirty="0"/>
              <a:t>Single alpha list </a:t>
            </a:r>
          </a:p>
          <a:p>
            <a:pPr algn="r"/>
            <a:r>
              <a:rPr lang="en-US" sz="2000" dirty="0"/>
              <a:t>No sections</a:t>
            </a:r>
          </a:p>
          <a:p>
            <a:pPr algn="r"/>
            <a:r>
              <a:rPr lang="en-US" sz="2000" dirty="0"/>
              <a:t>No lessons</a:t>
            </a:r>
          </a:p>
          <a:p>
            <a:pPr algn="r"/>
            <a:r>
              <a:rPr lang="en-US" sz="2000" dirty="0"/>
              <a:t>Nothing to find, learn, or figure out 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63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 descr="http://bloximages.chicago2.vip.townnews.com/lacrossetribune.com/content/tncms/assets/v3/editorial/f/98/f98443fa-f34b-5c3f-beec-897b30d8f856/540291d68bc82.preview-6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755"/>
          <a:stretch/>
        </p:blipFill>
        <p:spPr bwMode="auto">
          <a:xfrm flipH="1">
            <a:off x="320608" y="359242"/>
            <a:ext cx="5717724" cy="605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607266" y="3642898"/>
            <a:ext cx="2064191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“No surprises.”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Clr>
                <a:srgbClr val="910015"/>
              </a:buCl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78B9AE-1E63-A235-4535-A1505CE03EB7}"/>
              </a:ext>
            </a:extLst>
          </p:cNvPr>
          <p:cNvSpPr txBox="1"/>
          <p:nvPr/>
        </p:nvSpPr>
        <p:spPr>
          <a:xfrm>
            <a:off x="6522912" y="560717"/>
            <a:ext cx="22328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</a:t>
            </a:r>
          </a:p>
          <a:p>
            <a:pPr algn="ctr"/>
            <a:endParaRPr lang="en-US" dirty="0"/>
          </a:p>
          <a:p>
            <a:pPr algn="ctr"/>
            <a:r>
              <a:rPr lang="en-US" sz="4800" dirty="0"/>
              <a:t>Pete, investor</a:t>
            </a:r>
          </a:p>
        </p:txBody>
      </p:sp>
    </p:spTree>
    <p:extLst>
      <p:ext uri="{BB962C8B-B14F-4D97-AF65-F5344CB8AC3E}">
        <p14:creationId xmlns:p14="http://schemas.microsoft.com/office/powerpoint/2010/main" val="295059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213904" y="493334"/>
            <a:ext cx="2468563" cy="1997075"/>
            <a:chOff x="540" y="3072"/>
            <a:chExt cx="1555" cy="1258"/>
          </a:xfrm>
        </p:grpSpPr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540" y="3312"/>
              <a:ext cx="1555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112713" lvl="0" indent="-1127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Get the best ROI with the least nonsense</a:t>
              </a:r>
            </a:p>
            <a:p>
              <a:pPr marL="112713" lvl="0" indent="-1127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Feel in charge of his money</a:t>
              </a:r>
            </a:p>
            <a:p>
              <a:pPr marL="112713" lvl="0" indent="-1127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See how well his experiment with us pays off</a:t>
              </a:r>
            </a:p>
            <a:p>
              <a:pPr marL="112713" lvl="0" indent="-1127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40" y="3072"/>
              <a:ext cx="11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910015"/>
                </a:buClr>
                <a:buFont typeface="Wingdings" panose="05000000000000000000" pitchFamily="2" charset="2"/>
                <a:buNone/>
              </a:pPr>
              <a:r>
                <a:rPr lang="en-US" altLang="en-US" sz="1400">
                  <a:solidFill>
                    <a:srgbClr val="666666"/>
                  </a:solidFill>
                  <a:ea typeface="ＭＳ Ｐゴシック" panose="020B0600070205080204" pitchFamily="34" charset="-128"/>
                </a:rPr>
                <a:t>GOALS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88536" y="0"/>
            <a:ext cx="8013801" cy="5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>
              <a:spcAft>
                <a:spcPct val="0"/>
              </a:spcAft>
              <a:defRPr/>
            </a:pPr>
            <a:r>
              <a:rPr lang="en-US" altLang="en-US" kern="0" dirty="0">
                <a:latin typeface="+mn-lt"/>
              </a:rPr>
              <a:t>Primary investor: Pete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989056" y="672445"/>
            <a:ext cx="1775146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“No surprises.”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Clr>
                <a:srgbClr val="910015"/>
              </a:buClr>
              <a:buFont typeface="Wingdings" panose="05000000000000000000" pitchFamily="2" charset="2"/>
              <a:buNone/>
            </a:pPr>
            <a:endParaRPr lang="en-US" altLang="en-US" sz="1400" dirty="0">
              <a:solidFill>
                <a:srgbClr val="6666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25260" y="2906334"/>
            <a:ext cx="4203305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City planner in San Antonio, age 53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Moves from state to state every few years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Control freak accustomed to running the show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Prides himself on his command of the details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Studies past &amp; analyzes present to plan future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Persuaded only by verifiable facts &amp; numbers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Reads the fine print &amp; double-checks the math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Finely calibrated BS detector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Gives anyone one chance -- one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Expects clear, prompt answers w no razzmatazz</a:t>
            </a:r>
          </a:p>
          <a:p>
            <a:pPr marL="112713" indent="-1127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1" name="Picture 10" descr="http://bloximages.chicago2.vip.townnews.com/lacrossetribune.com/content/tncms/assets/v3/editorial/f/98/f98443fa-f34b-5c3f-beec-897b30d8f856/540291d68bc82.preview-6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755"/>
          <a:stretch/>
        </p:blipFill>
        <p:spPr bwMode="auto">
          <a:xfrm flipH="1">
            <a:off x="320609" y="681970"/>
            <a:ext cx="1668447" cy="176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25261" y="2906334"/>
            <a:ext cx="4092215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666666"/>
                </a:solidFill>
                <a:ea typeface="ＭＳ Ｐゴシック" panose="020B0600070205080204" pitchFamily="34" charset="-128"/>
              </a:rPr>
              <a:t>REQUIRES FROM SITE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Assurances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his money is in good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won't sell or share his info or get hacked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see where he is in any process &amp; what to expect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hard hit on credit score</a:t>
            </a:r>
          </a:p>
          <a:p>
            <a:pPr>
              <a:spcAft>
                <a:spcPts val="600"/>
              </a:spcAft>
            </a:pPr>
            <a:endParaRPr lang="en-US" sz="1400" b="1" dirty="0"/>
          </a:p>
          <a:p>
            <a:pPr>
              <a:spcAft>
                <a:spcPts val="600"/>
              </a:spcAft>
            </a:pPr>
            <a:r>
              <a:rPr lang="en-US" sz="1400" b="1" dirty="0"/>
              <a:t>Control, flexibility, options</a:t>
            </a:r>
          </a:p>
          <a:p>
            <a:r>
              <a:rPr lang="en-US" sz="1400" dirty="0"/>
              <a:t>Ability 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play around with "what if" experimentation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customize tables (idiosyncratic filters, columns, multi-level sort)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specify amount per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specify % of total investment to each rating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continue after moving to a different state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476750" y="2906334"/>
            <a:ext cx="408278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666666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400" b="1" dirty="0"/>
              <a:t>Easy access to all the clear, simple info he wants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Overviews on surface, details one click away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See projected &amp; actual returns, all places his money is in now, etc., visually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Be able to customize presentation of info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Generic info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How each aspect of the process 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Explanations &amp; details about ratings on request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Quick access to fund details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Partners, IRA types, why we ask for SSN,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Phone number for customer service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How to get his money out when the time comes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8536" y="0"/>
            <a:ext cx="8013801" cy="50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fontAlgn="base">
              <a:spcAft>
                <a:spcPct val="0"/>
              </a:spcAft>
              <a:defRPr/>
            </a:pPr>
            <a:r>
              <a:rPr lang="en-US" altLang="en-US" kern="0" dirty="0">
                <a:latin typeface="+mn-lt"/>
              </a:rPr>
              <a:t>Primary investor: Pete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89056" y="672445"/>
            <a:ext cx="1775146" cy="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“No surprises.”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  <a:buClr>
                <a:srgbClr val="910015"/>
              </a:buClr>
              <a:buFont typeface="Wingdings" panose="05000000000000000000" pitchFamily="2" charset="2"/>
              <a:buNone/>
            </a:pPr>
            <a:endParaRPr lang="en-US" altLang="en-US" sz="1400" dirty="0">
              <a:solidFill>
                <a:srgbClr val="66666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9" name="Picture 8" descr="http://bloximages.chicago2.vip.townnews.com/lacrossetribune.com/content/tncms/assets/v3/editorial/f/98/f98443fa-f34b-5c3f-beec-897b30d8f856/540291d68bc82.preview-6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755"/>
          <a:stretch/>
        </p:blipFill>
        <p:spPr bwMode="auto">
          <a:xfrm flipH="1">
            <a:off x="320609" y="681970"/>
            <a:ext cx="1668447" cy="176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822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http://ih.constantcontact.com/fs076/1101593827513/img/72.jpg?a=111015645584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6170" r="23609" b="19601"/>
          <a:stretch/>
        </p:blipFill>
        <p:spPr bwMode="auto">
          <a:xfrm>
            <a:off x="3306972" y="4887244"/>
            <a:ext cx="1291375" cy="177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bloximages.chicago2.vip.townnews.com/lacrossetribune.com/content/tncms/assets/v3/editorial/f/98/f98443fa-f34b-5c3f-beec-897b30d8f856/540291d68bc82.preview-6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r="17755"/>
          <a:stretch/>
        </p:blipFill>
        <p:spPr bwMode="auto">
          <a:xfrm flipH="1">
            <a:off x="1606105" y="4887244"/>
            <a:ext cx="1668447" cy="17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blogs.rsc.org/re/files/2015/08/ley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r="34853" b="36826"/>
          <a:stretch/>
        </p:blipFill>
        <p:spPr bwMode="auto">
          <a:xfrm flipH="1">
            <a:off x="6077726" y="4887330"/>
            <a:ext cx="1400615" cy="176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images2.e-net.com/gribbleres/agent/full/648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67" y="4887243"/>
            <a:ext cx="1414540" cy="17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E8C1AA-7478-42DA-3BFE-6BC90499FCCB}"/>
              </a:ext>
            </a:extLst>
          </p:cNvPr>
          <p:cNvSpPr txBox="1"/>
          <p:nvPr/>
        </p:nvSpPr>
        <p:spPr>
          <a:xfrm>
            <a:off x="966158" y="790958"/>
            <a:ext cx="7013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Questions?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82059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AB1246B-D6BD-665B-9EF5-09D7BC59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398" y="2388233"/>
            <a:ext cx="1421299" cy="19209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08A18D-982A-37B8-E0F6-1AAB6DF8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157" y="4619748"/>
            <a:ext cx="1706938" cy="1920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503900-F7C4-C461-C3B4-9B8A2F119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9" y="4629876"/>
            <a:ext cx="1325982" cy="19209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26BE63-3AB3-8678-DA47-95EB1A3F8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640" y="4630851"/>
            <a:ext cx="1479730" cy="19190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3FC893-C8D1-A4BF-CF80-0289DA748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406" y="2381089"/>
            <a:ext cx="1438765" cy="19259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CD3F0E0-9DAA-C07F-470F-DF04DB909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8998" y="2381089"/>
            <a:ext cx="1241178" cy="19188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3EC7D-FA0B-7965-3C02-856B615B65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625" y="4630851"/>
            <a:ext cx="1475072" cy="19190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9CABA5-30CC-C414-F52B-9E20F9FE56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129" y="2387703"/>
            <a:ext cx="1578056" cy="19209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BCE0FF-8023-548A-F25A-8B9DB53F06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5899" y="4628902"/>
            <a:ext cx="1479729" cy="19259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20F40F-04D1-A81C-E74E-4673842AE0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8392" y="2388764"/>
            <a:ext cx="2305385" cy="191885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0ED95BE-CF74-646C-9FCD-D7C4A3343BB9}"/>
              </a:ext>
            </a:extLst>
          </p:cNvPr>
          <p:cNvSpPr txBox="1"/>
          <p:nvPr/>
        </p:nvSpPr>
        <p:spPr>
          <a:xfrm>
            <a:off x="1242204" y="414696"/>
            <a:ext cx="67631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Actor inhabits a character, </a:t>
            </a:r>
            <a:br>
              <a:rPr lang="en-US" sz="3200" dirty="0"/>
            </a:br>
            <a:r>
              <a:rPr lang="en-US" sz="3200" dirty="0"/>
              <a:t>does not play herself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Likewise, designers design for personas, not for themselves</a:t>
            </a:r>
          </a:p>
        </p:txBody>
      </p:sp>
    </p:spTree>
    <p:extLst>
      <p:ext uri="{BB962C8B-B14F-4D97-AF65-F5344CB8AC3E}">
        <p14:creationId xmlns:p14="http://schemas.microsoft.com/office/powerpoint/2010/main" val="367253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 bwMode="gray">
          <a:xfrm>
            <a:off x="0" y="7848600"/>
            <a:ext cx="9144000" cy="304800"/>
          </a:xfrm>
        </p:spPr>
        <p:txBody>
          <a:bodyPr/>
          <a:lstStyle/>
          <a:p>
            <a:fld id="{42197B97-24D1-4B8C-8E63-4DBCD0B19C2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C6CA00-4EA0-6703-F2F9-A2EF98C1C10D}"/>
              </a:ext>
            </a:extLst>
          </p:cNvPr>
          <p:cNvGrpSpPr/>
          <p:nvPr/>
        </p:nvGrpSpPr>
        <p:grpSpPr>
          <a:xfrm>
            <a:off x="0" y="966158"/>
            <a:ext cx="9046415" cy="3424685"/>
            <a:chOff x="0" y="966158"/>
            <a:chExt cx="9046415" cy="34246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4553F7-E410-771C-C1A0-C887E7E3D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" t="17039" r="14285" b="40647"/>
            <a:stretch/>
          </p:blipFill>
          <p:spPr>
            <a:xfrm>
              <a:off x="97585" y="966158"/>
              <a:ext cx="8948830" cy="33815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7B2F1A-0300-72E0-7BD5-39E2DE43603E}"/>
                </a:ext>
              </a:extLst>
            </p:cNvPr>
            <p:cNvSpPr/>
            <p:nvPr/>
          </p:nvSpPr>
          <p:spPr>
            <a:xfrm>
              <a:off x="0" y="4321832"/>
              <a:ext cx="9046415" cy="690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791A149-4C1F-85E1-5A4E-B07AEA598009}"/>
              </a:ext>
            </a:extLst>
          </p:cNvPr>
          <p:cNvSpPr txBox="1"/>
          <p:nvPr/>
        </p:nvSpPr>
        <p:spPr>
          <a:xfrm>
            <a:off x="1466490" y="4276484"/>
            <a:ext cx="6211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</a:rPr>
              <a:t>Case study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Parking garage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Illustrates how personas differ from marketing segments, etc.</a:t>
            </a:r>
          </a:p>
        </p:txBody>
      </p:sp>
    </p:spTree>
    <p:extLst>
      <p:ext uri="{BB962C8B-B14F-4D97-AF65-F5344CB8AC3E}">
        <p14:creationId xmlns:p14="http://schemas.microsoft.com/office/powerpoint/2010/main" val="35447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4B0631-19BF-1BB3-E924-CC20623B2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7039" r="50124" b="40647"/>
          <a:stretch/>
        </p:blipFill>
        <p:spPr>
          <a:xfrm>
            <a:off x="97585" y="966158"/>
            <a:ext cx="5130023" cy="338155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619A8FA3-94CE-BA96-2509-6B92BB415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36" y="682486"/>
            <a:ext cx="3148941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Every demographic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15B6903B-2149-0490-C530-F07E7DD6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37" y="1276211"/>
            <a:ext cx="184042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Young 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Rich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Educated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Employed 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Blue collar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Able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Hetero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Republican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Introverted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Upper class</a:t>
            </a:r>
          </a:p>
          <a:p>
            <a:pPr algn="r">
              <a:spcAft>
                <a:spcPts val="600"/>
              </a:spcAft>
            </a:pPr>
            <a:r>
              <a:rPr lang="en-US" dirty="0"/>
              <a:t>Etc.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0C71E72F-1828-2817-F40A-C04CEBCD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657" y="1276211"/>
            <a:ext cx="2337758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Old </a:t>
            </a:r>
          </a:p>
          <a:p>
            <a:pPr>
              <a:spcAft>
                <a:spcPts val="600"/>
              </a:spcAft>
            </a:pPr>
            <a:r>
              <a:rPr lang="en-US" dirty="0"/>
              <a:t>Poor</a:t>
            </a:r>
          </a:p>
          <a:p>
            <a:pPr>
              <a:spcAft>
                <a:spcPts val="600"/>
              </a:spcAft>
            </a:pPr>
            <a:r>
              <a:rPr lang="en-US" dirty="0"/>
              <a:t>Uneducated</a:t>
            </a:r>
          </a:p>
          <a:p>
            <a:pPr>
              <a:spcAft>
                <a:spcPts val="600"/>
              </a:spcAft>
            </a:pPr>
            <a:r>
              <a:rPr lang="en-US" dirty="0"/>
              <a:t>Unemployed</a:t>
            </a:r>
          </a:p>
          <a:p>
            <a:pPr>
              <a:spcAft>
                <a:spcPts val="600"/>
              </a:spcAft>
            </a:pPr>
            <a:r>
              <a:rPr lang="en-US" dirty="0"/>
              <a:t>White collar</a:t>
            </a:r>
          </a:p>
          <a:p>
            <a:pPr>
              <a:spcAft>
                <a:spcPts val="600"/>
              </a:spcAft>
            </a:pPr>
            <a:r>
              <a:rPr lang="en-US" dirty="0"/>
              <a:t>Disabled, color blind</a:t>
            </a:r>
          </a:p>
          <a:p>
            <a:pPr>
              <a:spcAft>
                <a:spcPts val="600"/>
              </a:spcAft>
            </a:pPr>
            <a:r>
              <a:rPr lang="en-US" dirty="0"/>
              <a:t>LGBTQ+</a:t>
            </a:r>
          </a:p>
          <a:p>
            <a:pPr>
              <a:spcAft>
                <a:spcPts val="600"/>
              </a:spcAft>
            </a:pPr>
            <a:r>
              <a:rPr lang="en-US" dirty="0"/>
              <a:t>Democrat</a:t>
            </a:r>
          </a:p>
          <a:p>
            <a:pPr>
              <a:spcAft>
                <a:spcPts val="600"/>
              </a:spcAft>
            </a:pPr>
            <a:r>
              <a:rPr lang="en-US" dirty="0"/>
              <a:t>Extroverted</a:t>
            </a:r>
          </a:p>
          <a:p>
            <a:pPr>
              <a:spcAft>
                <a:spcPts val="600"/>
              </a:spcAft>
            </a:pPr>
            <a:r>
              <a:rPr lang="en-US" dirty="0"/>
              <a:t>Lower class</a:t>
            </a:r>
          </a:p>
          <a:p>
            <a:pPr>
              <a:spcAft>
                <a:spcPts val="600"/>
              </a:spcAft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696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4B0631-19BF-1BB3-E924-CC20623B2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7039" r="50124" b="40647"/>
          <a:stretch/>
        </p:blipFill>
        <p:spPr>
          <a:xfrm>
            <a:off x="97585" y="966158"/>
            <a:ext cx="5130023" cy="3381555"/>
          </a:xfrm>
          <a:prstGeom prst="rect">
            <a:avLst/>
          </a:prstGeom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0C71E72F-1828-2817-F40A-C04CEBCD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23" y="1276211"/>
            <a:ext cx="3081702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Regulars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Monthly pass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Work/school nearby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Public transit commuters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 err="1"/>
              <a:t>Occasionals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Local shoppers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Nearby office visitors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Theater, restaurant, date</a:t>
            </a:r>
          </a:p>
          <a:p>
            <a:pPr>
              <a:spcAft>
                <a:spcPts val="600"/>
              </a:spcAft>
            </a:pPr>
            <a:endParaRPr lang="en-US" b="1" dirty="0"/>
          </a:p>
          <a:p>
            <a:pPr>
              <a:spcAft>
                <a:spcPts val="600"/>
              </a:spcAft>
            </a:pPr>
            <a:r>
              <a:rPr lang="en-US" b="1" dirty="0"/>
              <a:t>First-timers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Out-of-towners on errands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to town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Tourists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4F6FF2-803F-7738-4B66-BCA7786D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36" y="682486"/>
            <a:ext cx="353683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Types of users (personas)</a:t>
            </a:r>
          </a:p>
        </p:txBody>
      </p:sp>
    </p:spTree>
    <p:extLst>
      <p:ext uri="{BB962C8B-B14F-4D97-AF65-F5344CB8AC3E}">
        <p14:creationId xmlns:p14="http://schemas.microsoft.com/office/powerpoint/2010/main" val="23516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4B0631-19BF-1BB3-E924-CC20623B2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7039" r="50124" b="40647"/>
          <a:stretch/>
        </p:blipFill>
        <p:spPr>
          <a:xfrm>
            <a:off x="97585" y="966158"/>
            <a:ext cx="5130023" cy="3381555"/>
          </a:xfrm>
          <a:prstGeom prst="rect">
            <a:avLst/>
          </a:prstGeom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0C71E72F-1828-2817-F40A-C04CEBCD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23" y="1276211"/>
            <a:ext cx="359659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Park close to destination</a:t>
            </a:r>
          </a:p>
          <a:p>
            <a:pPr>
              <a:spcAft>
                <a:spcPts val="600"/>
              </a:spcAft>
            </a:pPr>
            <a:r>
              <a:rPr lang="en-US" dirty="0"/>
              <a:t>Save money</a:t>
            </a:r>
          </a:p>
          <a:p>
            <a:pPr>
              <a:spcAft>
                <a:spcPts val="600"/>
              </a:spcAft>
            </a:pPr>
            <a:r>
              <a:rPr lang="en-US" dirty="0"/>
              <a:t>Feel safe &amp; secure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Never wander around lost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Not get mugged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Car not broken into, stolen</a:t>
            </a:r>
          </a:p>
          <a:p>
            <a:pPr>
              <a:spcAft>
                <a:spcPts val="600"/>
              </a:spcAft>
            </a:pPr>
            <a:r>
              <a:rPr lang="en-US" dirty="0"/>
              <a:t>Feel confident on foot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Where are elevators, stairs?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Where is bathroom?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Where &amp; how do I pay?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Which way to destination?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Way back to garage later?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Where did I park?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4F6FF2-803F-7738-4B66-BCA7786D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136" y="682486"/>
            <a:ext cx="353683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All similar needs &amp; goals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E87D8C-D0FB-4749-D0A5-A86A996F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05" y="4873926"/>
            <a:ext cx="5130023" cy="138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 anchor="ctr"/>
          <a:lstStyle>
            <a:lvl1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66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This is where personas come into play: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>
                <a:solidFill>
                  <a:schemeClr val="tx2"/>
                </a:solidFill>
                <a:latin typeface="+mn-lt"/>
              </a:rPr>
              <a:t>Satisfying primary persona’s </a:t>
            </a:r>
            <a:br>
              <a:rPr lang="en-US" altLang="en-US" b="1" kern="0" dirty="0">
                <a:solidFill>
                  <a:schemeClr val="tx2"/>
                </a:solidFill>
                <a:latin typeface="+mn-lt"/>
              </a:rPr>
            </a:br>
            <a:r>
              <a:rPr lang="en-US" altLang="en-US" b="1" kern="0" dirty="0">
                <a:solidFill>
                  <a:schemeClr val="tx2"/>
                </a:solidFill>
                <a:latin typeface="+mn-lt"/>
              </a:rPr>
              <a:t>needs &amp; goals will satisfy others’ too</a:t>
            </a:r>
            <a:endParaRPr kumimoji="0" lang="en-US" altLang="en-US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4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680127-A955-1B1F-43D4-F2D1C464FC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endParaRPr lang="en-US" sz="140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C7512-0C1A-8A01-B18C-9C248C5CB83B}"/>
              </a:ext>
            </a:extLst>
          </p:cNvPr>
          <p:cNvSpPr txBox="1"/>
          <p:nvPr/>
        </p:nvSpPr>
        <p:spPr>
          <a:xfrm>
            <a:off x="4416724" y="1186653"/>
            <a:ext cx="431320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Tourist </a:t>
            </a:r>
            <a:r>
              <a:rPr kumimoji="0" lang="en-US" altLang="en-US" sz="300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(first timer)</a:t>
            </a: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lang="en-US" altLang="en-US" sz="3000" b="1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Regular parker</a:t>
            </a:r>
          </a:p>
          <a:p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 </a:t>
            </a: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-- Monthly pass process</a:t>
            </a:r>
          </a:p>
          <a:p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  -- </a:t>
            </a:r>
            <a:r>
              <a:rPr lang="en-US" altLang="en-US" kern="0" dirty="0">
                <a:solidFill>
                  <a:schemeClr val="accent1">
                    <a:lumMod val="40000"/>
                    <a:lumOff val="60000"/>
                  </a:schemeClr>
                </a:solidFill>
                <a:ea typeface="ＭＳ Ｐゴシック" panose="020B0600070205080204" pitchFamily="34" charset="-128"/>
              </a:rPr>
              <a:t>Any s</a:t>
            </a:r>
            <a:r>
              <a:rPr kumimoji="0" lang="en-US" altLang="en-US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pecial</a:t>
            </a: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treatment they get</a:t>
            </a:r>
          </a:p>
          <a:p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000" kern="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O</a:t>
            </a:r>
            <a:r>
              <a:rPr kumimoji="0" lang="en-US" altLang="en-US" sz="300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ccasional</a:t>
            </a:r>
            <a:r>
              <a:rPr kumimoji="0" lang="en-US" altLang="en-US" sz="30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parker</a:t>
            </a:r>
            <a:endParaRPr kumimoji="0" lang="en-US" altLang="en-US" sz="3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-- Fewer needs than tourist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ＭＳ Ｐゴシック" panose="020B0600070205080204" pitchFamily="34" charset="-128"/>
              </a:rPr>
              <a:t>   -- Probably unnecessary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660D9-839B-3CA9-8417-12D5E65BFC6D}"/>
              </a:ext>
            </a:extLst>
          </p:cNvPr>
          <p:cNvSpPr txBox="1"/>
          <p:nvPr/>
        </p:nvSpPr>
        <p:spPr>
          <a:xfrm>
            <a:off x="-69011" y="1186653"/>
            <a:ext cx="44857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Primary persona:</a:t>
            </a: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endParaRPr lang="en-US" altLang="en-US" sz="3000" b="1" kern="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  <a:p>
            <a:pPr algn="r"/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Secondary persona: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algn="r"/>
            <a:r>
              <a:rPr lang="en-US" altLang="en-US" sz="3000" kern="0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Optional tertiary persona:</a:t>
            </a:r>
            <a:endParaRPr kumimoji="0" lang="en-US" altLang="en-US" sz="30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64B80-0B94-D781-17B5-53D05B099D9E}"/>
              </a:ext>
            </a:extLst>
          </p:cNvPr>
          <p:cNvSpPr txBox="1"/>
          <p:nvPr/>
        </p:nvSpPr>
        <p:spPr>
          <a:xfrm>
            <a:off x="2070340" y="534838"/>
            <a:ext cx="483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PARKING GARAGE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E791F-B5F1-D9F8-B78D-AA86AE73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8901"/>
            <a:ext cx="2449904" cy="16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167F0-6863-B705-F18E-5316A803F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88" y="0"/>
            <a:ext cx="5143500" cy="6858000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1FE70E38-8437-4891-FFDD-83857317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06" y="2604679"/>
            <a:ext cx="218590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Close to destination</a:t>
            </a:r>
          </a:p>
          <a:p>
            <a:pPr>
              <a:spcAft>
                <a:spcPts val="600"/>
              </a:spcAft>
            </a:pPr>
            <a:r>
              <a:rPr lang="en-US" dirty="0"/>
              <a:t>Save money</a:t>
            </a:r>
          </a:p>
        </p:txBody>
      </p:sp>
    </p:spTree>
    <p:extLst>
      <p:ext uri="{BB962C8B-B14F-4D97-AF65-F5344CB8AC3E}">
        <p14:creationId xmlns:p14="http://schemas.microsoft.com/office/powerpoint/2010/main" val="24971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3474</TotalTime>
  <Words>883</Words>
  <Application>Microsoft Office PowerPoint</Application>
  <PresentationFormat>On-screen Show (4:3)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Prosper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Boykin</dc:creator>
  <cp:lastModifiedBy>John Boykin</cp:lastModifiedBy>
  <cp:revision>132</cp:revision>
  <dcterms:created xsi:type="dcterms:W3CDTF">2015-08-27T15:55:44Z</dcterms:created>
  <dcterms:modified xsi:type="dcterms:W3CDTF">2023-10-02T03:40:24Z</dcterms:modified>
</cp:coreProperties>
</file>