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75" r:id="rId4"/>
    <p:sldId id="311" r:id="rId5"/>
    <p:sldId id="310" r:id="rId6"/>
    <p:sldId id="258" r:id="rId7"/>
    <p:sldId id="276" r:id="rId8"/>
    <p:sldId id="278" r:id="rId9"/>
    <p:sldId id="270" r:id="rId10"/>
    <p:sldId id="302" r:id="rId11"/>
    <p:sldId id="299" r:id="rId12"/>
    <p:sldId id="312" r:id="rId13"/>
    <p:sldId id="287" r:id="rId14"/>
    <p:sldId id="313" r:id="rId15"/>
    <p:sldId id="314" r:id="rId16"/>
    <p:sldId id="298" r:id="rId17"/>
    <p:sldId id="271" r:id="rId18"/>
    <p:sldId id="280" r:id="rId19"/>
    <p:sldId id="257" r:id="rId20"/>
    <p:sldId id="279" r:id="rId21"/>
    <p:sldId id="300" r:id="rId22"/>
    <p:sldId id="272" r:id="rId23"/>
    <p:sldId id="283" r:id="rId24"/>
    <p:sldId id="301" r:id="rId25"/>
    <p:sldId id="285" r:id="rId26"/>
    <p:sldId id="286" r:id="rId27"/>
    <p:sldId id="288" r:id="rId28"/>
    <p:sldId id="289" r:id="rId29"/>
    <p:sldId id="290" r:id="rId30"/>
    <p:sldId id="303" r:id="rId31"/>
    <p:sldId id="307" r:id="rId32"/>
    <p:sldId id="308" r:id="rId33"/>
    <p:sldId id="309" r:id="rId34"/>
    <p:sldId id="273" r:id="rId35"/>
    <p:sldId id="274" r:id="rId36"/>
    <p:sldId id="304" r:id="rId37"/>
    <p:sldId id="305" r:id="rId38"/>
    <p:sldId id="315" r:id="rId39"/>
    <p:sldId id="316" r:id="rId40"/>
    <p:sldId id="317" r:id="rId41"/>
    <p:sldId id="318" r:id="rId42"/>
    <p:sldId id="26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0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9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4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6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03C8-7E2F-405C-A495-365711271E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C206-D980-489D-A591-2E9E4A31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watch.com/tools/stockresearch/marketmap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991CD8A4-662B-49D0-A4ED-22C9838660A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0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18431" y="1371600"/>
            <a:ext cx="6307138" cy="1814512"/>
          </a:xfrm>
        </p:spPr>
        <p:txBody>
          <a:bodyPr>
            <a:normAutofit fontScale="90000"/>
          </a:bodyPr>
          <a:lstStyle/>
          <a:p>
            <a:r>
              <a:rPr lang="en-US" altLang="en-US" sz="8900" b="1" dirty="0">
                <a:solidFill>
                  <a:srgbClr val="FFFF66"/>
                </a:solidFill>
              </a:rPr>
              <a:t>Showing </a:t>
            </a:r>
            <a:br>
              <a:rPr lang="en-US" altLang="en-US" sz="8900" b="1" dirty="0">
                <a:solidFill>
                  <a:srgbClr val="FFFF66"/>
                </a:solidFill>
              </a:rPr>
            </a:br>
            <a:r>
              <a:rPr lang="en-US" altLang="en-US" sz="8900" b="1" dirty="0">
                <a:solidFill>
                  <a:srgbClr val="FFFF66"/>
                </a:solidFill>
              </a:rPr>
              <a:t>Information</a:t>
            </a:r>
            <a:br>
              <a:rPr lang="en-US" altLang="en-US" sz="6000" b="1" dirty="0">
                <a:solidFill>
                  <a:srgbClr val="FFFF66"/>
                </a:solidFill>
              </a:rPr>
            </a:br>
            <a:br>
              <a:rPr lang="en-US" altLang="en-US" sz="6000" b="1" dirty="0">
                <a:solidFill>
                  <a:srgbClr val="FFFF66"/>
                </a:solidFill>
              </a:rPr>
            </a:br>
            <a:r>
              <a:rPr lang="en-US" altLang="en-US" sz="6000" b="1" dirty="0">
                <a:solidFill>
                  <a:srgbClr val="FFFF66"/>
                </a:solidFill>
              </a:rPr>
              <a:t>Do's and Don'ts</a:t>
            </a:r>
            <a:endParaRPr lang="en-US" altLang="en-US" sz="2000" b="1" dirty="0">
              <a:solidFill>
                <a:srgbClr val="FFFF66"/>
              </a:solidFill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John Boykin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www.wayfind.com</a:t>
            </a:r>
          </a:p>
          <a:p>
            <a:pPr>
              <a:lnSpc>
                <a:spcPct val="90000"/>
              </a:lnSpc>
            </a:pPr>
            <a:endParaRPr lang="en-US" alt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000" dirty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altLang="en-US" sz="1000" dirty="0">
                <a:solidFill>
                  <a:schemeClr val="bg1"/>
                </a:solidFill>
              </a:rPr>
              <a:t>Copyright 2014 John Boykin</a:t>
            </a:r>
          </a:p>
        </p:txBody>
      </p:sp>
    </p:spTree>
    <p:extLst>
      <p:ext uri="{BB962C8B-B14F-4D97-AF65-F5344CB8AC3E}">
        <p14:creationId xmlns:p14="http://schemas.microsoft.com/office/powerpoint/2010/main" val="139943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9" y="838200"/>
            <a:ext cx="8820331" cy="1506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09" y="3074669"/>
            <a:ext cx="5508782" cy="1459592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Visual noise: Gratuitous elements</a:t>
            </a:r>
          </a:p>
        </p:txBody>
      </p:sp>
    </p:spTree>
    <p:extLst>
      <p:ext uri="{BB962C8B-B14F-4D97-AF65-F5344CB8AC3E}">
        <p14:creationId xmlns:p14="http://schemas.microsoft.com/office/powerpoint/2010/main" val="20992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0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0626" y="1371600"/>
            <a:ext cx="3020565" cy="1814512"/>
          </a:xfrm>
        </p:spPr>
        <p:txBody>
          <a:bodyPr>
            <a:noAutofit/>
          </a:bodyPr>
          <a:lstStyle/>
          <a:p>
            <a:r>
              <a:rPr lang="en-US" altLang="en-US" sz="6000" b="1" dirty="0">
                <a:solidFill>
                  <a:srgbClr val="FFFF66"/>
                </a:solidFill>
              </a:rPr>
              <a:t>Keep related things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674214" y="2588462"/>
            <a:ext cx="3361721" cy="1218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b="1" dirty="0">
                <a:solidFill>
                  <a:srgbClr val="FFFF66"/>
                </a:solidFill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44785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0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Prince Harry &amp; Meghan Markle's secluded guest house - is this the first  ever look? | HELLO!">
            <a:extLst>
              <a:ext uri="{FF2B5EF4-FFF2-40B4-BE49-F238E27FC236}">
                <a16:creationId xmlns:a16="http://schemas.microsoft.com/office/drawing/2014/main" id="{993A9D3D-8279-0DE3-F733-1E404CD39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r="11222"/>
          <a:stretch/>
        </p:blipFill>
        <p:spPr bwMode="auto">
          <a:xfrm>
            <a:off x="405442" y="1220637"/>
            <a:ext cx="1168430" cy="16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ghan Markle's close friend Patrick J Adams reveals why he deleted her  photos on Instagram | HELLO!">
            <a:extLst>
              <a:ext uri="{FF2B5EF4-FFF2-40B4-BE49-F238E27FC236}">
                <a16:creationId xmlns:a16="http://schemas.microsoft.com/office/drawing/2014/main" id="{44779201-BF95-9844-9202-7D1EE8671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r="11229"/>
          <a:stretch/>
        </p:blipFill>
        <p:spPr bwMode="auto">
          <a:xfrm>
            <a:off x="1679315" y="1220637"/>
            <a:ext cx="1492237" cy="16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ack Obama shares the No. 1 trick he uses to have a positive mindset">
            <a:extLst>
              <a:ext uri="{FF2B5EF4-FFF2-40B4-BE49-F238E27FC236}">
                <a16:creationId xmlns:a16="http://schemas.microsoft.com/office/drawing/2014/main" id="{E46C6B3D-DF7F-B633-88FB-8557F0A04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4787" r="27831" b="19647"/>
          <a:stretch/>
        </p:blipFill>
        <p:spPr bwMode="auto">
          <a:xfrm>
            <a:off x="541003" y="3299602"/>
            <a:ext cx="1032869" cy="161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helle Obama Wanted to Wear Braids in the White House, But Says Americans  &quot;Weren't Ready&quot; for Her Natural Hair | Allure">
            <a:extLst>
              <a:ext uri="{FF2B5EF4-FFF2-40B4-BE49-F238E27FC236}">
                <a16:creationId xmlns:a16="http://schemas.microsoft.com/office/drawing/2014/main" id="{5B83E500-39E1-74F0-0AF7-F47D19730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r="15786" b="23648"/>
          <a:stretch/>
        </p:blipFill>
        <p:spPr bwMode="auto">
          <a:xfrm>
            <a:off x="6229675" y="3299602"/>
            <a:ext cx="1377635" cy="161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3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box-&amp;-zone-plac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30083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 descr="box-&amp;-zone-placement-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95400"/>
            <a:ext cx="29749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07963" y="6499225"/>
            <a:ext cx="8429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2"/>
                </a:solidFill>
              </a:rPr>
              <a:t>Select zone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Related things together</a:t>
            </a:r>
          </a:p>
        </p:txBody>
      </p:sp>
    </p:spTree>
    <p:extLst>
      <p:ext uri="{BB962C8B-B14F-4D97-AF65-F5344CB8AC3E}">
        <p14:creationId xmlns:p14="http://schemas.microsoft.com/office/powerpoint/2010/main" val="263603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07963" y="6499225"/>
            <a:ext cx="8429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2"/>
                </a:solidFill>
              </a:rPr>
              <a:t>Select zone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Related things together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" y="1131570"/>
            <a:ext cx="7764780" cy="45948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935288" y="3541218"/>
            <a:ext cx="1097280" cy="440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81201" y="2829094"/>
            <a:ext cx="2141912" cy="440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1" idx="6"/>
            <a:endCxn id="3" idx="2"/>
          </p:cNvCxnSpPr>
          <p:nvPr/>
        </p:nvCxnSpPr>
        <p:spPr>
          <a:xfrm>
            <a:off x="4123113" y="3049381"/>
            <a:ext cx="1812175" cy="712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07963" y="6499225"/>
            <a:ext cx="8429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2"/>
                </a:solidFill>
              </a:rPr>
              <a:t>Select zone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Related things together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" y="1131570"/>
            <a:ext cx="776478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1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0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18431" y="1371600"/>
            <a:ext cx="6307138" cy="1814512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rgbClr val="FFFF66"/>
                </a:solidFill>
              </a:rPr>
              <a:t>Table columns</a:t>
            </a:r>
            <a:endParaRPr lang="en-US" altLang="en-US" sz="2000" b="1" dirty="0">
              <a:solidFill>
                <a:srgbClr val="FFFF66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632661"/>
            <a:ext cx="9144000" cy="18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66"/>
                </a:solidFill>
              </a:rPr>
              <a:t>(Related things together, cont.)</a:t>
            </a:r>
          </a:p>
        </p:txBody>
      </p:sp>
    </p:spTree>
    <p:extLst>
      <p:ext uri="{BB962C8B-B14F-4D97-AF65-F5344CB8AC3E}">
        <p14:creationId xmlns:p14="http://schemas.microsoft.com/office/powerpoint/2010/main" val="120981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Table columns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0952"/>
            <a:ext cx="2438400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3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Table columns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2" y="2311908"/>
            <a:ext cx="2779776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Table columns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443666" cy="5943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724400" y="914400"/>
            <a:ext cx="2286000" cy="556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0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18431" y="1371600"/>
            <a:ext cx="6307138" cy="1814512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rgbClr val="FFFF66"/>
                </a:solidFill>
              </a:rPr>
              <a:t>Visual noise</a:t>
            </a:r>
            <a:endParaRPr lang="en-US" altLang="en-US" sz="20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1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Table columns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443666" cy="5943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20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0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18431" y="1371600"/>
            <a:ext cx="6307138" cy="1814512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rgbClr val="FFFF66"/>
                </a:solidFill>
              </a:rPr>
              <a:t>Pie charts</a:t>
            </a:r>
            <a:endParaRPr lang="en-US" altLang="en-US" sz="20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19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630680"/>
            <a:ext cx="7589520" cy="359664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Pie charts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3962" y="1630680"/>
            <a:ext cx="4763838" cy="3322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Pie charts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4488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69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0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18431" y="1371600"/>
            <a:ext cx="6307138" cy="1814512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rgbClr val="FFFF66"/>
                </a:solidFill>
              </a:rPr>
              <a:t>Color blindness</a:t>
            </a:r>
            <a:endParaRPr lang="en-US" altLang="en-US" sz="20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53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Color blindness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92385" y="837139"/>
            <a:ext cx="5905060" cy="4913762"/>
            <a:chOff x="3044825" y="1487038"/>
            <a:chExt cx="2193925" cy="1825625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4000500" y="1655313"/>
              <a:ext cx="228600" cy="228600"/>
            </a:xfrm>
            <a:prstGeom prst="rect">
              <a:avLst/>
            </a:prstGeom>
            <a:solidFill>
              <a:srgbClr val="66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759200" y="2134738"/>
              <a:ext cx="228600" cy="2286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65625" y="2352225"/>
              <a:ext cx="228600" cy="2286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278188" y="2534788"/>
              <a:ext cx="228600" cy="2286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68763" y="2972938"/>
              <a:ext cx="228600" cy="2286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773613" y="1953763"/>
              <a:ext cx="228600" cy="2286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98825" y="1494975"/>
              <a:ext cx="228600" cy="2286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632200" y="2704650"/>
              <a:ext cx="228600" cy="2286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44825" y="3020563"/>
              <a:ext cx="228600" cy="2286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673600" y="2572888"/>
              <a:ext cx="228600" cy="2286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435475" y="1487038"/>
              <a:ext cx="228600" cy="2286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90975" y="2503038"/>
              <a:ext cx="228600" cy="228600"/>
            </a:xfrm>
            <a:prstGeom prst="rect">
              <a:avLst/>
            </a:prstGeom>
            <a:solidFill>
              <a:srgbClr val="66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057525" y="1912488"/>
              <a:ext cx="228600" cy="228600"/>
            </a:xfrm>
            <a:prstGeom prst="rect">
              <a:avLst/>
            </a:prstGeom>
            <a:solidFill>
              <a:srgbClr val="66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010150" y="3084063"/>
              <a:ext cx="228600" cy="228600"/>
            </a:xfrm>
            <a:prstGeom prst="rect">
              <a:avLst/>
            </a:prstGeom>
            <a:solidFill>
              <a:srgbClr val="66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43034" y="6383369"/>
            <a:ext cx="340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 many colors?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2013869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Color blindness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57" y="519545"/>
            <a:ext cx="4501243" cy="57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07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A1CE-DFC3-4328-83B3-52D201F14222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113667" name="Picture 3" descr="redGreen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476500"/>
            <a:ext cx="3733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07963" y="6499225"/>
            <a:ext cx="7953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2"/>
                </a:solidFill>
              </a:rPr>
              <a:t>Color code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Color blindness</a:t>
            </a:r>
          </a:p>
        </p:txBody>
      </p:sp>
    </p:spTree>
    <p:extLst>
      <p:ext uri="{BB962C8B-B14F-4D97-AF65-F5344CB8AC3E}">
        <p14:creationId xmlns:p14="http://schemas.microsoft.com/office/powerpoint/2010/main" val="3038602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BCD4-AF7D-4336-9F81-C8321CAA6976}" type="slidenum">
              <a:rPr lang="en-US" altLang="en-US"/>
              <a:pPr/>
              <a:t>28</a:t>
            </a:fld>
            <a:endParaRPr lang="en-US" altLang="en-US"/>
          </a:p>
        </p:txBody>
      </p:sp>
      <p:pic>
        <p:nvPicPr>
          <p:cNvPr id="114691" name="Picture 3" descr="redGreen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476500"/>
            <a:ext cx="3733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07963" y="6499225"/>
            <a:ext cx="725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2"/>
                </a:solidFill>
              </a:rPr>
              <a:t>colorblind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Color blindness</a:t>
            </a:r>
          </a:p>
        </p:txBody>
      </p:sp>
    </p:spTree>
    <p:extLst>
      <p:ext uri="{BB962C8B-B14F-4D97-AF65-F5344CB8AC3E}">
        <p14:creationId xmlns:p14="http://schemas.microsoft.com/office/powerpoint/2010/main" val="1380419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0721-2C58-4A4B-AA23-7317A6FEB079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115715" name="Picture 3" descr="redGreen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471738"/>
            <a:ext cx="36480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8413750" y="6527800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07963" y="6499225"/>
            <a:ext cx="1003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2"/>
                </a:solidFill>
              </a:rPr>
              <a:t>2+ dimensions</a:t>
            </a: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8413750" y="6573838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Color blindness</a:t>
            </a:r>
          </a:p>
        </p:txBody>
      </p:sp>
    </p:spTree>
    <p:extLst>
      <p:ext uri="{BB962C8B-B14F-4D97-AF65-F5344CB8AC3E}">
        <p14:creationId xmlns:p14="http://schemas.microsoft.com/office/powerpoint/2010/main" val="217419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97279" y="1143000"/>
            <a:ext cx="6417425" cy="4517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9912" y="1812173"/>
            <a:ext cx="5910349" cy="823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79912" y="2732115"/>
            <a:ext cx="5910349" cy="823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79912" y="3652057"/>
            <a:ext cx="5910349" cy="823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9912" y="4572000"/>
            <a:ext cx="5910349" cy="823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Visual noise: BEEB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0217" y="1600200"/>
            <a:ext cx="686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217" y="4343400"/>
            <a:ext cx="686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0217" y="3429000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0217" y="2514600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4735" y="2022765"/>
            <a:ext cx="2230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ox for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1483" y="2946861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verything</a:t>
            </a:r>
            <a:r>
              <a:rPr lang="en-US" sz="3600" dirty="0"/>
              <a:t> 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1483" y="3861261"/>
            <a:ext cx="273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verything</a:t>
            </a:r>
            <a:r>
              <a:rPr lang="en-US" sz="3600" dirty="0"/>
              <a:t> in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4735" y="4768731"/>
            <a:ext cx="619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7279" y="1143000"/>
            <a:ext cx="6417425" cy="3699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BEEB design</a:t>
            </a:r>
          </a:p>
        </p:txBody>
      </p:sp>
    </p:spTree>
    <p:extLst>
      <p:ext uri="{BB962C8B-B14F-4D97-AF65-F5344CB8AC3E}">
        <p14:creationId xmlns:p14="http://schemas.microsoft.com/office/powerpoint/2010/main" val="594330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0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18431" y="1371600"/>
            <a:ext cx="6307138" cy="1814512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>
                <a:solidFill>
                  <a:srgbClr val="FFFF66"/>
                </a:solidFill>
              </a:rPr>
              <a:t>Massive amounts of data at a glance</a:t>
            </a:r>
            <a:endParaRPr lang="en-US" altLang="en-US" sz="20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21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amounts of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223243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5105400"/>
            <a:ext cx="6510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http://www.marketwatch.com/tools/stockresearch/marketmap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52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</a:t>
            </a:r>
            <a:b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amounts </a:t>
            </a:r>
            <a:b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of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76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54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</a:t>
            </a:r>
            <a:b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amounts </a:t>
            </a:r>
            <a:b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of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12" y="0"/>
            <a:ext cx="5771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39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6" y="1295400"/>
            <a:ext cx="8546768" cy="42672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amounts of data</a:t>
            </a:r>
          </a:p>
        </p:txBody>
      </p:sp>
    </p:spTree>
    <p:extLst>
      <p:ext uri="{BB962C8B-B14F-4D97-AF65-F5344CB8AC3E}">
        <p14:creationId xmlns:p14="http://schemas.microsoft.com/office/powerpoint/2010/main" val="594330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amounts of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6" y="1295400"/>
            <a:ext cx="854676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38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amounts of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6" y="1295400"/>
            <a:ext cx="854676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06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amounts of data: Sparkline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6" y="1295400"/>
            <a:ext cx="854676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52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57668" y="857251"/>
            <a:ext cx="6426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Actual example: Dow 5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583A7-06F3-976B-7CC6-D91B97024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44" y="1387775"/>
            <a:ext cx="6209963" cy="438142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87534F5D-AF5C-B760-234F-AEE759F31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amounts of data: Sparkline</a:t>
            </a:r>
          </a:p>
        </p:txBody>
      </p:sp>
    </p:spTree>
    <p:extLst>
      <p:ext uri="{BB962C8B-B14F-4D97-AF65-F5344CB8AC3E}">
        <p14:creationId xmlns:p14="http://schemas.microsoft.com/office/powerpoint/2010/main" val="2006091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57668" y="857251"/>
            <a:ext cx="6426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Actual example: Dow 5 years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91C205-0EAE-29DC-21C1-EBB278174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98" y="3518574"/>
            <a:ext cx="621856" cy="11982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42ED7A0-B93A-4C63-53E6-17CCCAD4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amounts of data: Sparkline</a:t>
            </a:r>
          </a:p>
        </p:txBody>
      </p:sp>
    </p:spTree>
    <p:extLst>
      <p:ext uri="{BB962C8B-B14F-4D97-AF65-F5344CB8AC3E}">
        <p14:creationId xmlns:p14="http://schemas.microsoft.com/office/powerpoint/2010/main" val="374549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Visual noise: BEEB design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7279" y="1143000"/>
            <a:ext cx="6417425" cy="369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BEEB design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0217" y="1600200"/>
            <a:ext cx="686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0217" y="4343400"/>
            <a:ext cx="686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0217" y="3429000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0217" y="2514600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44735" y="2022765"/>
            <a:ext cx="2230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ox for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11483" y="2946861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verything</a:t>
            </a:r>
            <a:r>
              <a:rPr lang="en-US" sz="3600" dirty="0"/>
              <a:t> 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1483" y="3861261"/>
            <a:ext cx="273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verything</a:t>
            </a:r>
            <a:r>
              <a:rPr lang="en-US" sz="3600" dirty="0"/>
              <a:t> in 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4735" y="4768731"/>
            <a:ext cx="619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ox</a:t>
            </a:r>
          </a:p>
        </p:txBody>
      </p:sp>
    </p:spTree>
    <p:extLst>
      <p:ext uri="{BB962C8B-B14F-4D97-AF65-F5344CB8AC3E}">
        <p14:creationId xmlns:p14="http://schemas.microsoft.com/office/powerpoint/2010/main" val="553676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57668" y="857251"/>
            <a:ext cx="6426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Actual example: Dow, NASDAQ, NYSE 1 day (Apple Stocks app)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6410E-3262-524D-242E-67799541A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6"/>
          <a:stretch/>
        </p:blipFill>
        <p:spPr>
          <a:xfrm>
            <a:off x="2823907" y="1614218"/>
            <a:ext cx="3094130" cy="4272717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D86B1819-C80F-5C20-A872-290A0FC52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amounts of data: Sparkline</a:t>
            </a:r>
          </a:p>
        </p:txBody>
      </p:sp>
    </p:spTree>
    <p:extLst>
      <p:ext uri="{BB962C8B-B14F-4D97-AF65-F5344CB8AC3E}">
        <p14:creationId xmlns:p14="http://schemas.microsoft.com/office/powerpoint/2010/main" val="1730524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57668" y="857251"/>
            <a:ext cx="6426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Actual example: Dow, NASDAQ, S&amp;P 1 day (Vanguard app)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DA97A-C79D-CAD8-AE8E-54B698255D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" b="44152"/>
          <a:stretch/>
        </p:blipFill>
        <p:spPr>
          <a:xfrm>
            <a:off x="2597464" y="1467823"/>
            <a:ext cx="3547017" cy="392235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65B0EC00-583B-79C8-762F-FCF3A033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Massive amounts of data: Sparkline</a:t>
            </a:r>
          </a:p>
        </p:txBody>
      </p:sp>
    </p:spTree>
    <p:extLst>
      <p:ext uri="{BB962C8B-B14F-4D97-AF65-F5344CB8AC3E}">
        <p14:creationId xmlns:p14="http://schemas.microsoft.com/office/powerpoint/2010/main" val="2778173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Recap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85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163" y="685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Don’t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84611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Spotlight the data</a:t>
            </a:r>
          </a:p>
          <a:p>
            <a:pPr>
              <a:lnSpc>
                <a:spcPct val="200000"/>
              </a:lnSpc>
            </a:pPr>
            <a:r>
              <a:rPr lang="en-US" dirty="0"/>
              <a:t>Minimize table column widths</a:t>
            </a:r>
          </a:p>
          <a:p>
            <a:pPr>
              <a:lnSpc>
                <a:spcPct val="200000"/>
              </a:lnSpc>
            </a:pPr>
            <a:r>
              <a:rPr lang="en-US" dirty="0"/>
              <a:t>Put ragged table column rightmost</a:t>
            </a:r>
          </a:p>
          <a:p>
            <a:pPr>
              <a:lnSpc>
                <a:spcPct val="200000"/>
              </a:lnSpc>
            </a:pPr>
            <a:r>
              <a:rPr lang="en-US" dirty="0"/>
              <a:t>Prefer bar charts</a:t>
            </a:r>
          </a:p>
          <a:p>
            <a:pPr>
              <a:lnSpc>
                <a:spcPct val="200000"/>
              </a:lnSpc>
            </a:pPr>
            <a:r>
              <a:rPr lang="en-US" dirty="0"/>
              <a:t>Use 2+ dimensions of difference</a:t>
            </a:r>
          </a:p>
          <a:p>
            <a:pPr>
              <a:lnSpc>
                <a:spcPct val="200000"/>
              </a:lnSpc>
            </a:pPr>
            <a:r>
              <a:rPr lang="en-US" dirty="0"/>
              <a:t>Place elements to reflect their relation</a:t>
            </a:r>
          </a:p>
          <a:p>
            <a:pPr>
              <a:lnSpc>
                <a:spcPct val="200000"/>
              </a:lnSpc>
            </a:pPr>
            <a:r>
              <a:rPr lang="en-US" dirty="0"/>
              <a:t>Use muted colors, gray lines</a:t>
            </a:r>
          </a:p>
          <a:p>
            <a:pPr>
              <a:lnSpc>
                <a:spcPct val="200000"/>
              </a:lnSpc>
            </a:pPr>
            <a:r>
              <a:rPr lang="en-US" dirty="0"/>
              <a:t>Make every pixel earn its keep</a:t>
            </a:r>
          </a:p>
          <a:p>
            <a:pPr>
              <a:lnSpc>
                <a:spcPct val="200000"/>
              </a:lnSpc>
            </a:pPr>
            <a:r>
              <a:rPr lang="en-US" dirty="0"/>
              <a:t>Use </a:t>
            </a:r>
            <a:r>
              <a:rPr lang="en-US" dirty="0" err="1"/>
              <a:t>treemaps</a:t>
            </a:r>
            <a:r>
              <a:rPr lang="en-US" dirty="0"/>
              <a:t> &amp; </a:t>
            </a:r>
            <a:r>
              <a:rPr lang="en-US" dirty="0" err="1"/>
              <a:t>sparklines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If you must have a line, make it gray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1162" y="1284611"/>
            <a:ext cx="45342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Don't emphasize the container</a:t>
            </a:r>
          </a:p>
          <a:p>
            <a:pPr>
              <a:lnSpc>
                <a:spcPct val="200000"/>
              </a:lnSpc>
            </a:pPr>
            <a:r>
              <a:rPr lang="en-US" dirty="0"/>
              <a:t>Don't make table columns needlessly wide</a:t>
            </a:r>
          </a:p>
          <a:p>
            <a:pPr>
              <a:lnSpc>
                <a:spcPct val="200000"/>
              </a:lnSpc>
            </a:pPr>
            <a:r>
              <a:rPr lang="en-US" dirty="0"/>
              <a:t>Don't put ragged column in middle of table</a:t>
            </a:r>
          </a:p>
          <a:p>
            <a:pPr>
              <a:lnSpc>
                <a:spcPct val="200000"/>
              </a:lnSpc>
            </a:pPr>
            <a:r>
              <a:rPr lang="en-US" dirty="0"/>
              <a:t>Don't use pie charts</a:t>
            </a:r>
          </a:p>
          <a:p>
            <a:pPr>
              <a:lnSpc>
                <a:spcPct val="200000"/>
              </a:lnSpc>
            </a:pPr>
            <a:r>
              <a:rPr lang="en-US" dirty="0"/>
              <a:t>Don't rely on color alone to convey meaning</a:t>
            </a:r>
          </a:p>
          <a:p>
            <a:pPr>
              <a:lnSpc>
                <a:spcPct val="200000"/>
              </a:lnSpc>
            </a:pPr>
            <a:r>
              <a:rPr lang="en-US" dirty="0"/>
              <a:t>Don't separate related elements </a:t>
            </a:r>
          </a:p>
          <a:p>
            <a:pPr>
              <a:lnSpc>
                <a:spcPct val="200000"/>
              </a:lnSpc>
            </a:pPr>
            <a:r>
              <a:rPr lang="en-US" dirty="0"/>
              <a:t>Don't use strong colors</a:t>
            </a:r>
          </a:p>
          <a:p>
            <a:pPr>
              <a:lnSpc>
                <a:spcPct val="200000"/>
              </a:lnSpc>
            </a:pPr>
            <a:r>
              <a:rPr lang="en-US" dirty="0"/>
              <a:t>Don't overdo stripes, boxes, lines, shades</a:t>
            </a:r>
          </a:p>
          <a:p>
            <a:pPr>
              <a:lnSpc>
                <a:spcPct val="200000"/>
              </a:lnSpc>
            </a:pPr>
            <a:r>
              <a:rPr lang="en-US" dirty="0"/>
              <a:t>Don't forget colorblindness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400800" cy="560325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Visual noise: Original</a:t>
            </a:r>
          </a:p>
        </p:txBody>
      </p:sp>
    </p:spTree>
    <p:extLst>
      <p:ext uri="{BB962C8B-B14F-4D97-AF65-F5344CB8AC3E}">
        <p14:creationId xmlns:p14="http://schemas.microsoft.com/office/powerpoint/2010/main" val="323858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400800" cy="560325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Visual noise: The info</a:t>
            </a:r>
          </a:p>
        </p:txBody>
      </p:sp>
    </p:spTree>
    <p:extLst>
      <p:ext uri="{BB962C8B-B14F-4D97-AF65-F5344CB8AC3E}">
        <p14:creationId xmlns:p14="http://schemas.microsoft.com/office/powerpoint/2010/main" val="29789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400800" cy="5603256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Visual noise: The noise</a:t>
            </a:r>
          </a:p>
        </p:txBody>
      </p:sp>
    </p:spTree>
    <p:extLst>
      <p:ext uri="{BB962C8B-B14F-4D97-AF65-F5344CB8AC3E}">
        <p14:creationId xmlns:p14="http://schemas.microsoft.com/office/powerpoint/2010/main" val="196763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400800" cy="560325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Visual noise: Original</a:t>
            </a:r>
          </a:p>
        </p:txBody>
      </p:sp>
    </p:spTree>
    <p:extLst>
      <p:ext uri="{BB962C8B-B14F-4D97-AF65-F5344CB8AC3E}">
        <p14:creationId xmlns:p14="http://schemas.microsoft.com/office/powerpoint/2010/main" val="112533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685800"/>
            <a:ext cx="4953000" cy="24384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33463" y="3186113"/>
            <a:ext cx="6538912" cy="3827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4465320" cy="222504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556" y="0"/>
            <a:ext cx="8568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Visual noise: Redesign</a:t>
            </a:r>
          </a:p>
        </p:txBody>
      </p:sp>
    </p:spTree>
    <p:extLst>
      <p:ext uri="{BB962C8B-B14F-4D97-AF65-F5344CB8AC3E}">
        <p14:creationId xmlns:p14="http://schemas.microsoft.com/office/powerpoint/2010/main" val="144897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388</Words>
  <Application>Microsoft Office PowerPoint</Application>
  <PresentationFormat>On-screen Show (4:3)</PresentationFormat>
  <Paragraphs>102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Showing  Information  Do's and Don'ts</vt:lpstr>
      <vt:lpstr>Visual noise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related things</vt:lpstr>
      <vt:lpstr>PowerPoint Presentation</vt:lpstr>
      <vt:lpstr>PowerPoint Presentation</vt:lpstr>
      <vt:lpstr>PowerPoint Presentation</vt:lpstr>
      <vt:lpstr>PowerPoint Presentation</vt:lpstr>
      <vt:lpstr>Table columns</vt:lpstr>
      <vt:lpstr>PowerPoint Presentation</vt:lpstr>
      <vt:lpstr>PowerPoint Presentation</vt:lpstr>
      <vt:lpstr>PowerPoint Presentation</vt:lpstr>
      <vt:lpstr>PowerPoint Presentation</vt:lpstr>
      <vt:lpstr>Pie charts</vt:lpstr>
      <vt:lpstr>PowerPoint Presentation</vt:lpstr>
      <vt:lpstr>PowerPoint Presentation</vt:lpstr>
      <vt:lpstr>Color blindness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Massive amounts of data 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Boykin</cp:lastModifiedBy>
  <cp:revision>43</cp:revision>
  <dcterms:created xsi:type="dcterms:W3CDTF">2014-07-22T03:51:20Z</dcterms:created>
  <dcterms:modified xsi:type="dcterms:W3CDTF">2023-10-03T06:05:41Z</dcterms:modified>
</cp:coreProperties>
</file>