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7" r:id="rId3"/>
    <p:sldId id="280" r:id="rId4"/>
    <p:sldId id="258" r:id="rId5"/>
    <p:sldId id="264" r:id="rId6"/>
    <p:sldId id="262" r:id="rId7"/>
    <p:sldId id="263" r:id="rId8"/>
    <p:sldId id="278" r:id="rId9"/>
    <p:sldId id="284" r:id="rId10"/>
    <p:sldId id="283" r:id="rId11"/>
    <p:sldId id="291" r:id="rId12"/>
    <p:sldId id="292" r:id="rId13"/>
    <p:sldId id="256" r:id="rId14"/>
    <p:sldId id="265" r:id="rId15"/>
    <p:sldId id="267" r:id="rId16"/>
    <p:sldId id="268" r:id="rId17"/>
    <p:sldId id="269" r:id="rId18"/>
    <p:sldId id="279" r:id="rId19"/>
    <p:sldId id="285" r:id="rId20"/>
    <p:sldId id="275" r:id="rId21"/>
    <p:sldId id="286" r:id="rId22"/>
    <p:sldId id="270" r:id="rId23"/>
    <p:sldId id="277" r:id="rId24"/>
    <p:sldId id="271" r:id="rId25"/>
    <p:sldId id="290" r:id="rId26"/>
    <p:sldId id="29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0" autoAdjust="0"/>
    <p:restoredTop sz="94660"/>
  </p:normalViewPr>
  <p:slideViewPr>
    <p:cSldViewPr snapToGrid="0">
      <p:cViewPr varScale="1">
        <p:scale>
          <a:sx n="111" d="100"/>
          <a:sy n="111" d="100"/>
        </p:scale>
        <p:origin x="552"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BE1BCA-0636-497E-AAEE-6A3D1E48CAA8}"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EBEBA-F479-4189-A464-FB92E29ADA56}" type="slidenum">
              <a:rPr lang="en-US" smtClean="0"/>
              <a:t>‹#›</a:t>
            </a:fld>
            <a:endParaRPr lang="en-US"/>
          </a:p>
        </p:txBody>
      </p:sp>
    </p:spTree>
    <p:extLst>
      <p:ext uri="{BB962C8B-B14F-4D97-AF65-F5344CB8AC3E}">
        <p14:creationId xmlns:p14="http://schemas.microsoft.com/office/powerpoint/2010/main" val="150115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E1BCA-0636-497E-AAEE-6A3D1E48CAA8}"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EBEBA-F479-4189-A464-FB92E29ADA56}" type="slidenum">
              <a:rPr lang="en-US" smtClean="0"/>
              <a:t>‹#›</a:t>
            </a:fld>
            <a:endParaRPr lang="en-US"/>
          </a:p>
        </p:txBody>
      </p:sp>
    </p:spTree>
    <p:extLst>
      <p:ext uri="{BB962C8B-B14F-4D97-AF65-F5344CB8AC3E}">
        <p14:creationId xmlns:p14="http://schemas.microsoft.com/office/powerpoint/2010/main" val="29289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E1BCA-0636-497E-AAEE-6A3D1E48CAA8}"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EBEBA-F479-4189-A464-FB92E29ADA56}" type="slidenum">
              <a:rPr lang="en-US" smtClean="0"/>
              <a:t>‹#›</a:t>
            </a:fld>
            <a:endParaRPr lang="en-US"/>
          </a:p>
        </p:txBody>
      </p:sp>
    </p:spTree>
    <p:extLst>
      <p:ext uri="{BB962C8B-B14F-4D97-AF65-F5344CB8AC3E}">
        <p14:creationId xmlns:p14="http://schemas.microsoft.com/office/powerpoint/2010/main" val="233409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E1BCA-0636-497E-AAEE-6A3D1E48CAA8}"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EBEBA-F479-4189-A464-FB92E29ADA56}" type="slidenum">
              <a:rPr lang="en-US" smtClean="0"/>
              <a:t>‹#›</a:t>
            </a:fld>
            <a:endParaRPr lang="en-US"/>
          </a:p>
        </p:txBody>
      </p:sp>
    </p:spTree>
    <p:extLst>
      <p:ext uri="{BB962C8B-B14F-4D97-AF65-F5344CB8AC3E}">
        <p14:creationId xmlns:p14="http://schemas.microsoft.com/office/powerpoint/2010/main" val="310140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E1BCA-0636-497E-AAEE-6A3D1E48CAA8}"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EBEBA-F479-4189-A464-FB92E29ADA56}" type="slidenum">
              <a:rPr lang="en-US" smtClean="0"/>
              <a:t>‹#›</a:t>
            </a:fld>
            <a:endParaRPr lang="en-US"/>
          </a:p>
        </p:txBody>
      </p:sp>
    </p:spTree>
    <p:extLst>
      <p:ext uri="{BB962C8B-B14F-4D97-AF65-F5344CB8AC3E}">
        <p14:creationId xmlns:p14="http://schemas.microsoft.com/office/powerpoint/2010/main" val="4057311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E1BCA-0636-497E-AAEE-6A3D1E48CAA8}"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EBEBA-F479-4189-A464-FB92E29ADA56}" type="slidenum">
              <a:rPr lang="en-US" smtClean="0"/>
              <a:t>‹#›</a:t>
            </a:fld>
            <a:endParaRPr lang="en-US"/>
          </a:p>
        </p:txBody>
      </p:sp>
    </p:spTree>
    <p:extLst>
      <p:ext uri="{BB962C8B-B14F-4D97-AF65-F5344CB8AC3E}">
        <p14:creationId xmlns:p14="http://schemas.microsoft.com/office/powerpoint/2010/main" val="326948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E1BCA-0636-497E-AAEE-6A3D1E48CAA8}" type="datetimeFigureOut">
              <a:rPr lang="en-US" smtClean="0"/>
              <a:t>10/1/2023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6EBEBA-F479-4189-A464-FB92E29ADA56}" type="slidenum">
              <a:rPr lang="en-US" smtClean="0"/>
              <a:t>‹#›</a:t>
            </a:fld>
            <a:endParaRPr lang="en-US"/>
          </a:p>
        </p:txBody>
      </p:sp>
    </p:spTree>
    <p:extLst>
      <p:ext uri="{BB962C8B-B14F-4D97-AF65-F5344CB8AC3E}">
        <p14:creationId xmlns:p14="http://schemas.microsoft.com/office/powerpoint/2010/main" val="281114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E1BCA-0636-497E-AAEE-6A3D1E48CAA8}" type="datetimeFigureOut">
              <a:rPr lang="en-US" smtClean="0"/>
              <a:t>10/1/2023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6EBEBA-F479-4189-A464-FB92E29ADA56}" type="slidenum">
              <a:rPr lang="en-US" smtClean="0"/>
              <a:t>‹#›</a:t>
            </a:fld>
            <a:endParaRPr lang="en-US"/>
          </a:p>
        </p:txBody>
      </p:sp>
    </p:spTree>
    <p:extLst>
      <p:ext uri="{BB962C8B-B14F-4D97-AF65-F5344CB8AC3E}">
        <p14:creationId xmlns:p14="http://schemas.microsoft.com/office/powerpoint/2010/main" val="194427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E1BCA-0636-497E-AAEE-6A3D1E48CAA8}" type="datetimeFigureOut">
              <a:rPr lang="en-US" smtClean="0"/>
              <a:t>10/1/2023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6EBEBA-F479-4189-A464-FB92E29ADA56}" type="slidenum">
              <a:rPr lang="en-US" smtClean="0"/>
              <a:t>‹#›</a:t>
            </a:fld>
            <a:endParaRPr lang="en-US"/>
          </a:p>
        </p:txBody>
      </p:sp>
    </p:spTree>
    <p:extLst>
      <p:ext uri="{BB962C8B-B14F-4D97-AF65-F5344CB8AC3E}">
        <p14:creationId xmlns:p14="http://schemas.microsoft.com/office/powerpoint/2010/main" val="27088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E1BCA-0636-497E-AAEE-6A3D1E48CAA8}"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EBEBA-F479-4189-A464-FB92E29ADA56}" type="slidenum">
              <a:rPr lang="en-US" smtClean="0"/>
              <a:t>‹#›</a:t>
            </a:fld>
            <a:endParaRPr lang="en-US"/>
          </a:p>
        </p:txBody>
      </p:sp>
    </p:spTree>
    <p:extLst>
      <p:ext uri="{BB962C8B-B14F-4D97-AF65-F5344CB8AC3E}">
        <p14:creationId xmlns:p14="http://schemas.microsoft.com/office/powerpoint/2010/main" val="32777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E1BCA-0636-497E-AAEE-6A3D1E48CAA8}"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EBEBA-F479-4189-A464-FB92E29ADA56}" type="slidenum">
              <a:rPr lang="en-US" smtClean="0"/>
              <a:t>‹#›</a:t>
            </a:fld>
            <a:endParaRPr lang="en-US"/>
          </a:p>
        </p:txBody>
      </p:sp>
    </p:spTree>
    <p:extLst>
      <p:ext uri="{BB962C8B-B14F-4D97-AF65-F5344CB8AC3E}">
        <p14:creationId xmlns:p14="http://schemas.microsoft.com/office/powerpoint/2010/main" val="258915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E1BCA-0636-497E-AAEE-6A3D1E48CAA8}" type="datetimeFigureOut">
              <a:rPr lang="en-US" smtClean="0"/>
              <a:t>10/1/2023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EBEBA-F479-4189-A464-FB92E29ADA56}" type="slidenum">
              <a:rPr lang="en-US" smtClean="0"/>
              <a:t>‹#›</a:t>
            </a:fld>
            <a:endParaRPr lang="en-US"/>
          </a:p>
        </p:txBody>
      </p:sp>
    </p:spTree>
    <p:extLst>
      <p:ext uri="{BB962C8B-B14F-4D97-AF65-F5344CB8AC3E}">
        <p14:creationId xmlns:p14="http://schemas.microsoft.com/office/powerpoint/2010/main" val="177916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2555" y="-518"/>
            <a:ext cx="8761445" cy="6617196"/>
          </a:xfrm>
          <a:prstGeom prst="rect">
            <a:avLst/>
          </a:prstGeom>
          <a:noFill/>
        </p:spPr>
        <p:txBody>
          <a:bodyPr wrap="square" rtlCol="0">
            <a:spAutoFit/>
          </a:bodyPr>
          <a:lstStyle/>
          <a:p>
            <a:r>
              <a:rPr lang="en-US" sz="7200" b="1" dirty="0">
                <a:solidFill>
                  <a:schemeClr val="bg1"/>
                </a:solidFill>
              </a:rPr>
              <a:t>Needlessly wide </a:t>
            </a:r>
            <a:r>
              <a:rPr lang="en-US" sz="7200" b="1" spc="8000" dirty="0">
                <a:solidFill>
                  <a:schemeClr val="bg1"/>
                </a:solidFill>
              </a:rPr>
              <a:t>tables</a:t>
            </a:r>
            <a:br>
              <a:rPr lang="en-US" sz="7200" b="1" dirty="0">
                <a:solidFill>
                  <a:schemeClr val="bg1"/>
                </a:solidFill>
              </a:rPr>
            </a:br>
            <a:endParaRPr lang="en-US" sz="7200" b="1" dirty="0">
              <a:solidFill>
                <a:schemeClr val="bg1"/>
              </a:solidFill>
            </a:endParaRPr>
          </a:p>
          <a:p>
            <a:r>
              <a:rPr lang="en-US" sz="4800" b="1" dirty="0">
                <a:solidFill>
                  <a:schemeClr val="bg1"/>
                </a:solidFill>
              </a:rPr>
              <a:t>A combover </a:t>
            </a:r>
          </a:p>
          <a:p>
            <a:r>
              <a:rPr lang="en-US" sz="4800" b="1" dirty="0">
                <a:solidFill>
                  <a:schemeClr val="bg1"/>
                </a:solidFill>
              </a:rPr>
              <a:t>for data</a:t>
            </a:r>
            <a:endParaRPr lang="en-US" sz="4800" dirty="0">
              <a:solidFill>
                <a:schemeClr val="bg1"/>
              </a:solidFill>
            </a:endParaRPr>
          </a:p>
          <a:p>
            <a:endParaRPr lang="en-US" sz="3600" dirty="0">
              <a:solidFill>
                <a:schemeClr val="bg1"/>
              </a:solidFill>
            </a:endParaRPr>
          </a:p>
          <a:p>
            <a:r>
              <a:rPr lang="en-US" sz="2000" dirty="0">
                <a:solidFill>
                  <a:schemeClr val="bg1"/>
                </a:solidFill>
              </a:rPr>
              <a:t>View in slideshow mode</a:t>
            </a:r>
          </a:p>
          <a:p>
            <a:endParaRPr lang="en-US" sz="2000" dirty="0">
              <a:solidFill>
                <a:schemeClr val="bg1"/>
              </a:solidFill>
            </a:endParaRPr>
          </a:p>
          <a:p>
            <a:r>
              <a:rPr lang="en-US" sz="2000" dirty="0">
                <a:solidFill>
                  <a:schemeClr val="bg1"/>
                </a:solidFill>
              </a:rPr>
              <a:t>John Boykin</a:t>
            </a:r>
          </a:p>
          <a:p>
            <a:r>
              <a:rPr lang="en-US" sz="1600" dirty="0">
                <a:solidFill>
                  <a:schemeClr val="bg1"/>
                </a:solidFill>
              </a:rPr>
              <a:t>info@ApplegateLLC.com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225" y="2323918"/>
            <a:ext cx="3116850" cy="4191363"/>
          </a:xfrm>
          <a:prstGeom prst="rect">
            <a:avLst/>
          </a:prstGeom>
        </p:spPr>
      </p:pic>
    </p:spTree>
    <p:extLst>
      <p:ext uri="{BB962C8B-B14F-4D97-AF65-F5344CB8AC3E}">
        <p14:creationId xmlns:p14="http://schemas.microsoft.com/office/powerpoint/2010/main" val="422506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82555" y="634482"/>
            <a:ext cx="8388221" cy="2492990"/>
          </a:xfrm>
          <a:prstGeom prst="rect">
            <a:avLst/>
          </a:prstGeom>
          <a:noFill/>
        </p:spPr>
        <p:txBody>
          <a:bodyPr wrap="square" rtlCol="0">
            <a:spAutoFit/>
          </a:bodyPr>
          <a:lstStyle/>
          <a:p>
            <a:r>
              <a:rPr lang="en-US" sz="4800" b="1" dirty="0">
                <a:solidFill>
                  <a:schemeClr val="bg1"/>
                </a:solidFill>
              </a:rPr>
              <a:t>Tables are odd beasts</a:t>
            </a:r>
          </a:p>
          <a:p>
            <a:endParaRPr lang="en-US" sz="3600" dirty="0">
              <a:solidFill>
                <a:schemeClr val="bg1"/>
              </a:solidFill>
            </a:endParaRPr>
          </a:p>
          <a:p>
            <a:r>
              <a:rPr lang="en-US" sz="3600" dirty="0">
                <a:solidFill>
                  <a:schemeClr val="bg1"/>
                </a:solidFill>
              </a:rPr>
              <a:t>In tables, no item means anything except in relation to some other item</a:t>
            </a:r>
          </a:p>
        </p:txBody>
      </p:sp>
      <p:sp>
        <p:nvSpPr>
          <p:cNvPr id="4" name="TextBox 3"/>
          <p:cNvSpPr txBox="1"/>
          <p:nvPr/>
        </p:nvSpPr>
        <p:spPr>
          <a:xfrm>
            <a:off x="1143000" y="3225282"/>
            <a:ext cx="7627776" cy="1200329"/>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rPr>
              <a:t>Date + amount + label</a:t>
            </a:r>
          </a:p>
          <a:p>
            <a:pPr marL="571500" indent="-571500">
              <a:buFont typeface="Arial" panose="020B0604020202020204" pitchFamily="34" charset="0"/>
              <a:buChar char="•"/>
            </a:pPr>
            <a:r>
              <a:rPr lang="en-US" sz="3600" dirty="0">
                <a:solidFill>
                  <a:schemeClr val="bg1"/>
                </a:solidFill>
              </a:rPr>
              <a:t>Label + value</a:t>
            </a:r>
          </a:p>
        </p:txBody>
      </p:sp>
    </p:spTree>
    <p:extLst>
      <p:ext uri="{BB962C8B-B14F-4D97-AF65-F5344CB8AC3E}">
        <p14:creationId xmlns:p14="http://schemas.microsoft.com/office/powerpoint/2010/main" val="109318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2555" y="634482"/>
            <a:ext cx="8388221" cy="1200329"/>
          </a:xfrm>
          <a:prstGeom prst="rect">
            <a:avLst/>
          </a:prstGeom>
          <a:noFill/>
        </p:spPr>
        <p:txBody>
          <a:bodyPr wrap="square" rtlCol="0">
            <a:spAutoFit/>
          </a:bodyPr>
          <a:lstStyle/>
          <a:p>
            <a:r>
              <a:rPr lang="en-US" sz="3600" dirty="0"/>
              <a:t>Needlessly wide tables disrupt relations: Bad for accessibility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994" y="2114550"/>
            <a:ext cx="5259189" cy="4743450"/>
          </a:xfrm>
          <a:prstGeom prst="rect">
            <a:avLst/>
          </a:prstGeom>
        </p:spPr>
      </p:pic>
      <p:sp>
        <p:nvSpPr>
          <p:cNvPr id="2" name="Rectangle 1"/>
          <p:cNvSpPr/>
          <p:nvPr/>
        </p:nvSpPr>
        <p:spPr>
          <a:xfrm>
            <a:off x="1580895" y="2044865"/>
            <a:ext cx="2038214" cy="1749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36658" y="2102015"/>
            <a:ext cx="2038214" cy="1749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92420" y="2171865"/>
            <a:ext cx="2038214" cy="1749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07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2555" y="634482"/>
            <a:ext cx="8388221" cy="1200329"/>
          </a:xfrm>
          <a:prstGeom prst="rect">
            <a:avLst/>
          </a:prstGeom>
          <a:noFill/>
        </p:spPr>
        <p:txBody>
          <a:bodyPr wrap="square" rtlCol="0">
            <a:spAutoFit/>
          </a:bodyPr>
          <a:lstStyle/>
          <a:p>
            <a:r>
              <a:rPr lang="en-US" sz="3600" dirty="0"/>
              <a:t>Needlessly wide tables disrupt relations: Bad for accessibility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330" y="1918173"/>
            <a:ext cx="5763375" cy="48093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330" y="1918173"/>
            <a:ext cx="5684694" cy="48683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330" y="1918173"/>
            <a:ext cx="5183103" cy="4809369"/>
          </a:xfrm>
          <a:prstGeom prst="rect">
            <a:avLst/>
          </a:prstGeom>
        </p:spPr>
      </p:pic>
    </p:spTree>
    <p:extLst>
      <p:ext uri="{BB962C8B-B14F-4D97-AF65-F5344CB8AC3E}">
        <p14:creationId xmlns:p14="http://schemas.microsoft.com/office/powerpoint/2010/main" val="186087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555" y="634482"/>
            <a:ext cx="8388221" cy="646331"/>
          </a:xfrm>
          <a:prstGeom prst="rect">
            <a:avLst/>
          </a:prstGeom>
          <a:noFill/>
        </p:spPr>
        <p:txBody>
          <a:bodyPr wrap="square" rtlCol="0">
            <a:spAutoFit/>
          </a:bodyPr>
          <a:lstStyle/>
          <a:p>
            <a:r>
              <a:rPr lang="en-US" sz="3600" dirty="0"/>
              <a:t>Needlessly wide tables are everywhere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705" y="2217088"/>
            <a:ext cx="8184590" cy="4084674"/>
          </a:xfrm>
          <a:prstGeom prst="rect">
            <a:avLst/>
          </a:prstGeom>
        </p:spPr>
      </p:pic>
    </p:spTree>
    <p:extLst>
      <p:ext uri="{BB962C8B-B14F-4D97-AF65-F5344CB8AC3E}">
        <p14:creationId xmlns:p14="http://schemas.microsoft.com/office/powerpoint/2010/main" val="3727525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2555" y="634482"/>
            <a:ext cx="8388221" cy="646331"/>
          </a:xfrm>
          <a:prstGeom prst="rect">
            <a:avLst/>
          </a:prstGeom>
          <a:noFill/>
        </p:spPr>
        <p:txBody>
          <a:bodyPr wrap="square" rtlCol="0">
            <a:spAutoFit/>
          </a:bodyPr>
          <a:lstStyle/>
          <a:p>
            <a:r>
              <a:rPr lang="en-US" sz="3600" dirty="0"/>
              <a:t>Needlessly wide tables are everywhere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79" y="2375021"/>
            <a:ext cx="5669772" cy="3787468"/>
          </a:xfrm>
          <a:prstGeom prst="rect">
            <a:avLst/>
          </a:prstGeom>
        </p:spPr>
      </p:pic>
    </p:spTree>
    <p:extLst>
      <p:ext uri="{BB962C8B-B14F-4D97-AF65-F5344CB8AC3E}">
        <p14:creationId xmlns:p14="http://schemas.microsoft.com/office/powerpoint/2010/main" val="1456464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2555" y="634482"/>
            <a:ext cx="8388221" cy="646331"/>
          </a:xfrm>
          <a:prstGeom prst="rect">
            <a:avLst/>
          </a:prstGeom>
          <a:noFill/>
        </p:spPr>
        <p:txBody>
          <a:bodyPr wrap="square" rtlCol="0">
            <a:spAutoFit/>
          </a:bodyPr>
          <a:lstStyle/>
          <a:p>
            <a:r>
              <a:rPr lang="en-US" sz="3600" dirty="0"/>
              <a:t>Needlessly wide tables are everywhere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204" y="2148729"/>
            <a:ext cx="7963591" cy="2560542"/>
          </a:xfrm>
          <a:prstGeom prst="rect">
            <a:avLst/>
          </a:prstGeom>
        </p:spPr>
      </p:pic>
    </p:spTree>
    <p:extLst>
      <p:ext uri="{BB962C8B-B14F-4D97-AF65-F5344CB8AC3E}">
        <p14:creationId xmlns:p14="http://schemas.microsoft.com/office/powerpoint/2010/main" val="1456464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2555" y="634482"/>
            <a:ext cx="8388221" cy="646331"/>
          </a:xfrm>
          <a:prstGeom prst="rect">
            <a:avLst/>
          </a:prstGeom>
          <a:noFill/>
        </p:spPr>
        <p:txBody>
          <a:bodyPr wrap="square" rtlCol="0">
            <a:spAutoFit/>
          </a:bodyPr>
          <a:lstStyle/>
          <a:p>
            <a:r>
              <a:rPr lang="en-US" sz="3600" dirty="0"/>
              <a:t>Needlessly wide tables are everywhere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355" y="2311908"/>
            <a:ext cx="4553386" cy="3659684"/>
          </a:xfrm>
          <a:prstGeom prst="rect">
            <a:avLst/>
          </a:prstGeom>
        </p:spPr>
      </p:pic>
    </p:spTree>
    <p:extLst>
      <p:ext uri="{BB962C8B-B14F-4D97-AF65-F5344CB8AC3E}">
        <p14:creationId xmlns:p14="http://schemas.microsoft.com/office/powerpoint/2010/main" val="1456464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2555" y="634482"/>
            <a:ext cx="8388221" cy="646331"/>
          </a:xfrm>
          <a:prstGeom prst="rect">
            <a:avLst/>
          </a:prstGeom>
          <a:noFill/>
        </p:spPr>
        <p:txBody>
          <a:bodyPr wrap="square" rtlCol="0">
            <a:spAutoFit/>
          </a:bodyPr>
          <a:lstStyle/>
          <a:p>
            <a:r>
              <a:rPr lang="en-US" sz="3600" dirty="0"/>
              <a:t>Needlessly wide tables are everywhere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4580" y="1834811"/>
            <a:ext cx="3206620" cy="5018360"/>
          </a:xfrm>
          <a:prstGeom prst="rect">
            <a:avLst/>
          </a:prstGeom>
        </p:spPr>
      </p:pic>
    </p:spTree>
    <p:extLst>
      <p:ext uri="{BB962C8B-B14F-4D97-AF65-F5344CB8AC3E}">
        <p14:creationId xmlns:p14="http://schemas.microsoft.com/office/powerpoint/2010/main" val="145646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2555" y="634482"/>
            <a:ext cx="8761445" cy="2308324"/>
          </a:xfrm>
          <a:prstGeom prst="rect">
            <a:avLst/>
          </a:prstGeom>
          <a:noFill/>
        </p:spPr>
        <p:txBody>
          <a:bodyPr wrap="square" rtlCol="0">
            <a:spAutoFit/>
          </a:bodyPr>
          <a:lstStyle/>
          <a:p>
            <a:r>
              <a:rPr lang="en-US" sz="4800" b="1" dirty="0">
                <a:solidFill>
                  <a:schemeClr val="bg1"/>
                </a:solidFill>
              </a:rPr>
              <a:t>Reconsidering needlessly </a:t>
            </a:r>
          </a:p>
          <a:p>
            <a:r>
              <a:rPr lang="en-US" sz="4800" b="1" dirty="0">
                <a:solidFill>
                  <a:schemeClr val="bg1"/>
                </a:solidFill>
              </a:rPr>
              <a:t>wide </a:t>
            </a:r>
          </a:p>
          <a:p>
            <a:r>
              <a:rPr lang="en-US" sz="4800" b="1" spc="9000" dirty="0">
                <a:solidFill>
                  <a:schemeClr val="bg1"/>
                </a:solidFill>
              </a:rPr>
              <a:t>tables</a:t>
            </a:r>
          </a:p>
        </p:txBody>
      </p:sp>
    </p:spTree>
    <p:extLst>
      <p:ext uri="{BB962C8B-B14F-4D97-AF65-F5344CB8AC3E}">
        <p14:creationId xmlns:p14="http://schemas.microsoft.com/office/powerpoint/2010/main" val="175303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17" y="-13514"/>
            <a:ext cx="8634832" cy="6638925"/>
          </a:xfrm>
          <a:prstGeom prst="rect">
            <a:avLst/>
          </a:prstGeom>
        </p:spPr>
      </p:pic>
      <p:pic>
        <p:nvPicPr>
          <p:cNvPr id="6" name="Picture 5"/>
          <p:cNvPicPr>
            <a:picLocks noChangeAspect="1"/>
          </p:cNvPicPr>
          <p:nvPr/>
        </p:nvPicPr>
        <p:blipFill>
          <a:blip r:embed="rId3"/>
          <a:stretch>
            <a:fillRect/>
          </a:stretch>
        </p:blipFill>
        <p:spPr>
          <a:xfrm>
            <a:off x="933181" y="752797"/>
            <a:ext cx="1254745" cy="5855477"/>
          </a:xfrm>
          <a:prstGeom prst="rect">
            <a:avLst/>
          </a:prstGeom>
        </p:spPr>
      </p:pic>
      <p:pic>
        <p:nvPicPr>
          <p:cNvPr id="3" name="Picture 2"/>
          <p:cNvPicPr>
            <a:picLocks noChangeAspect="1"/>
          </p:cNvPicPr>
          <p:nvPr/>
        </p:nvPicPr>
        <p:blipFill>
          <a:blip r:embed="rId3"/>
          <a:stretch>
            <a:fillRect/>
          </a:stretch>
        </p:blipFill>
        <p:spPr>
          <a:xfrm>
            <a:off x="7093644" y="797558"/>
            <a:ext cx="1254745" cy="5855477"/>
          </a:xfrm>
          <a:prstGeom prst="rect">
            <a:avLst/>
          </a:prstGeom>
        </p:spPr>
      </p:pic>
      <p:pic>
        <p:nvPicPr>
          <p:cNvPr id="13" name="Picture 12"/>
          <p:cNvPicPr>
            <a:picLocks noChangeAspect="1"/>
          </p:cNvPicPr>
          <p:nvPr/>
        </p:nvPicPr>
        <p:blipFill>
          <a:blip r:embed="rId3"/>
          <a:stretch>
            <a:fillRect/>
          </a:stretch>
        </p:blipFill>
        <p:spPr>
          <a:xfrm>
            <a:off x="815762" y="792160"/>
            <a:ext cx="1254745" cy="5855477"/>
          </a:xfrm>
          <a:prstGeom prst="rect">
            <a:avLst/>
          </a:prstGeom>
        </p:spPr>
      </p:pic>
      <p:pic>
        <p:nvPicPr>
          <p:cNvPr id="14" name="Picture 13"/>
          <p:cNvPicPr>
            <a:picLocks noChangeAspect="1"/>
          </p:cNvPicPr>
          <p:nvPr/>
        </p:nvPicPr>
        <p:blipFill>
          <a:blip r:embed="rId3"/>
          <a:stretch>
            <a:fillRect/>
          </a:stretch>
        </p:blipFill>
        <p:spPr>
          <a:xfrm>
            <a:off x="895711" y="857571"/>
            <a:ext cx="1254745" cy="5855477"/>
          </a:xfrm>
          <a:prstGeom prst="rect">
            <a:avLst/>
          </a:prstGeom>
        </p:spPr>
      </p:pic>
      <p:pic>
        <p:nvPicPr>
          <p:cNvPr id="15" name="Picture 14"/>
          <p:cNvPicPr>
            <a:picLocks noChangeAspect="1"/>
          </p:cNvPicPr>
          <p:nvPr/>
        </p:nvPicPr>
        <p:blipFill>
          <a:blip r:embed="rId3"/>
          <a:stretch>
            <a:fillRect/>
          </a:stretch>
        </p:blipFill>
        <p:spPr>
          <a:xfrm>
            <a:off x="874471" y="792160"/>
            <a:ext cx="1254745" cy="585547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214" y="721359"/>
            <a:ext cx="5528493" cy="589198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9475" y="755650"/>
            <a:ext cx="338134" cy="5891987"/>
          </a:xfrm>
          <a:prstGeom prst="rect">
            <a:avLst/>
          </a:prstGeom>
        </p:spPr>
      </p:pic>
      <p:sp>
        <p:nvSpPr>
          <p:cNvPr id="2" name="TextBox 1"/>
          <p:cNvSpPr txBox="1"/>
          <p:nvPr/>
        </p:nvSpPr>
        <p:spPr>
          <a:xfrm>
            <a:off x="3397605" y="152632"/>
            <a:ext cx="3159499" cy="1200329"/>
          </a:xfrm>
          <a:prstGeom prst="rect">
            <a:avLst/>
          </a:prstGeom>
          <a:solidFill>
            <a:schemeClr val="accent1">
              <a:lumMod val="20000"/>
              <a:lumOff val="80000"/>
            </a:schemeClr>
          </a:solidFill>
        </p:spPr>
        <p:txBody>
          <a:bodyPr wrap="square" rtlCol="0">
            <a:spAutoFit/>
          </a:bodyPr>
          <a:lstStyle/>
          <a:p>
            <a:pPr algn="ctr"/>
            <a:r>
              <a:rPr lang="en-US" dirty="0"/>
              <a:t>Typical pattern: </a:t>
            </a:r>
          </a:p>
          <a:p>
            <a:pPr algn="ctr"/>
            <a:r>
              <a:rPr lang="en-US" dirty="0"/>
              <a:t>Left elements same width</a:t>
            </a:r>
          </a:p>
          <a:p>
            <a:pPr algn="ctr"/>
            <a:r>
              <a:rPr lang="en-US" dirty="0"/>
              <a:t>Right elements same width</a:t>
            </a:r>
          </a:p>
          <a:p>
            <a:pPr algn="ctr"/>
            <a:r>
              <a:rPr lang="en-US" dirty="0"/>
              <a:t>Middle elements varied widths</a:t>
            </a:r>
          </a:p>
        </p:txBody>
      </p:sp>
      <p:sp>
        <p:nvSpPr>
          <p:cNvPr id="11" name="Rectangle 10"/>
          <p:cNvSpPr/>
          <p:nvPr/>
        </p:nvSpPr>
        <p:spPr>
          <a:xfrm>
            <a:off x="466725" y="857571"/>
            <a:ext cx="339456" cy="579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896225" y="857571"/>
            <a:ext cx="339456" cy="579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19318" y="1921688"/>
            <a:ext cx="6856908" cy="3155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86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5E-6 -2.22222E-6 L 5E-6 0.00023 C 0.02049 0.00301 -0.00468 -2.22222E-6 0.02848 -2.22222E-6 C 0.03108 -2.22222E-6 0.03386 0.00093 0.03664 0.00116 C 0.03698 0.00139 0.03733 0.00116 0.03768 0.00116 " pathEditMode="relative" rAng="0" ptsTypes="AAAAA">
                                      <p:cBhvr>
                                        <p:cTn id="28" dur="2000" fill="hold"/>
                                        <p:tgtEl>
                                          <p:spTgt spid="12"/>
                                        </p:tgtEl>
                                        <p:attrNameLst>
                                          <p:attrName>ppt_x</p:attrName>
                                          <p:attrName>ppt_y</p:attrName>
                                        </p:attrNameLst>
                                      </p:cBhvr>
                                      <p:rCtr x="1875" y="69"/>
                                    </p:animMotion>
                                  </p:childTnLst>
                                </p:cTn>
                              </p:par>
                              <p:par>
                                <p:cTn id="29" presetID="1" presetClass="exit" presetSubtype="0" fill="hold" grpId="1"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01337 -3.33333E-6 L -0.75104 -0.00208 " pathEditMode="relative" rAng="0" ptsTypes="AA">
                                      <p:cBhvr>
                                        <p:cTn id="34" dur="2000" fill="hold"/>
                                        <p:tgtEl>
                                          <p:spTgt spid="17"/>
                                        </p:tgtEl>
                                        <p:attrNameLst>
                                          <p:attrName>ppt_x</p:attrName>
                                          <p:attrName>ppt_y</p:attrName>
                                        </p:attrNameLst>
                                      </p:cBhvr>
                                      <p:rCtr x="-38229"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1" grpId="0" animBg="1"/>
      <p:bldP spid="21" grpId="1" animBg="1"/>
      <p:bldP spid="22" grpId="0" animBg="1"/>
      <p:bldP spid="2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85" y="2191934"/>
            <a:ext cx="5040564" cy="4493538"/>
          </a:xfrm>
          <a:prstGeom prst="rect">
            <a:avLst/>
          </a:prstGeom>
          <a:noFill/>
        </p:spPr>
        <p:txBody>
          <a:bodyPr wrap="square" rtlCol="0">
            <a:spAutoFit/>
          </a:bodyPr>
          <a:lstStyle/>
          <a:p>
            <a:r>
              <a:rPr lang="en-US" sz="1300" dirty="0"/>
              <a:t>The Ming Dynasty ruled China from 1368 to 1644, and it was under its aegis, during the first half of the 15th century, that technological and design advances brought milky white and cobalt-blue porcelain to perfection.</a:t>
            </a:r>
          </a:p>
          <a:p>
            <a:r>
              <a:rPr lang="en-US" sz="1300" dirty="0"/>
              <a:t>The most internationally sought-after of all ceramics, Ming products became synonymous with the country that produced them, referred to in India and the Middle East as “</a:t>
            </a:r>
            <a:r>
              <a:rPr lang="en-US" sz="1300" dirty="0" err="1"/>
              <a:t>chini</a:t>
            </a:r>
            <a:r>
              <a:rPr lang="en-US" sz="1300" dirty="0"/>
              <a:t>” and in English as “china.”</a:t>
            </a:r>
          </a:p>
          <a:p>
            <a:r>
              <a:rPr lang="en-US" sz="1300" dirty="0"/>
              <a:t>But this artistic high point was just one of the many achievements of the Ming Dynasty between 1400 and 1450, as shown by “Ming: 50 years that changed China,” in the recently opened Sainsbury Exhibitions Gallery at the British Museum. The show runs from Sept. 18 until Jan. 5, 2015.</a:t>
            </a:r>
          </a:p>
          <a:p>
            <a:r>
              <a:rPr lang="en-US" sz="1300" dirty="0"/>
              <a:t>Five years in the planning, this dazzling show is curated by Professor Craig </a:t>
            </a:r>
            <a:r>
              <a:rPr lang="en-US" sz="1300" dirty="0" err="1"/>
              <a:t>Clunas</a:t>
            </a:r>
            <a:r>
              <a:rPr lang="en-US" sz="1300" dirty="0"/>
              <a:t> of Oxford University and Jessica Harrison-Hall of the British Museum.</a:t>
            </a:r>
          </a:p>
          <a:p>
            <a:r>
              <a:rPr lang="en-US" sz="1300" dirty="0"/>
              <a:t>With its population of around 85 million, 15th-century Ming China was by far the largest state on the globe. As Professor </a:t>
            </a:r>
            <a:r>
              <a:rPr lang="en-US" sz="1300" dirty="0" err="1"/>
              <a:t>Clunas</a:t>
            </a:r>
            <a:r>
              <a:rPr lang="en-US" sz="1300" dirty="0"/>
              <a:t> points out in the exhibition’s exemplary catalog, everything about it was on a grand scale: “It had a greater land area, bigger cities (and more big cities), bigger armies, bigger ships, bigger palaces, bigger bells, more literate people, more religious professionals.”</a:t>
            </a:r>
          </a:p>
          <a:p>
            <a:endParaRPr lang="en-US" sz="1300" dirty="0"/>
          </a:p>
        </p:txBody>
      </p:sp>
      <p:sp>
        <p:nvSpPr>
          <p:cNvPr id="2" name="TextBox 1"/>
          <p:cNvSpPr txBox="1"/>
          <p:nvPr/>
        </p:nvSpPr>
        <p:spPr>
          <a:xfrm>
            <a:off x="382555" y="634482"/>
            <a:ext cx="8388221" cy="1200329"/>
          </a:xfrm>
          <a:prstGeom prst="rect">
            <a:avLst/>
          </a:prstGeom>
          <a:noFill/>
        </p:spPr>
        <p:txBody>
          <a:bodyPr wrap="square" rtlCol="0">
            <a:spAutoFit/>
          </a:bodyPr>
          <a:lstStyle/>
          <a:p>
            <a:r>
              <a:rPr lang="en-US" sz="3600" dirty="0"/>
              <a:t>We wouldn’t think of larding up a screen with superfluous words just to fill up space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748" y="2285243"/>
            <a:ext cx="2900875" cy="3826307"/>
          </a:xfrm>
          <a:prstGeom prst="rect">
            <a:avLst/>
          </a:prstGeom>
        </p:spPr>
      </p:pic>
    </p:spTree>
    <p:extLst>
      <p:ext uri="{BB962C8B-B14F-4D97-AF65-F5344CB8AC3E}">
        <p14:creationId xmlns:p14="http://schemas.microsoft.com/office/powerpoint/2010/main" val="173467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555" y="634482"/>
            <a:ext cx="8388221" cy="646331"/>
          </a:xfrm>
          <a:prstGeom prst="rect">
            <a:avLst/>
          </a:prstGeom>
          <a:noFill/>
        </p:spPr>
        <p:txBody>
          <a:bodyPr wrap="square" rtlCol="0">
            <a:spAutoFit/>
          </a:bodyPr>
          <a:lstStyle/>
          <a:p>
            <a:r>
              <a:rPr lang="en-US" sz="3600" dirty="0"/>
              <a:t>Reconsidering needlessly wide tables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705" y="2021663"/>
            <a:ext cx="8184589" cy="4084674"/>
          </a:xfrm>
          <a:prstGeom prst="rect">
            <a:avLst/>
          </a:prstGeom>
        </p:spPr>
      </p:pic>
    </p:spTree>
    <p:extLst>
      <p:ext uri="{BB962C8B-B14F-4D97-AF65-F5344CB8AC3E}">
        <p14:creationId xmlns:p14="http://schemas.microsoft.com/office/powerpoint/2010/main" val="1011588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555" y="634482"/>
            <a:ext cx="8388221" cy="646331"/>
          </a:xfrm>
          <a:prstGeom prst="rect">
            <a:avLst/>
          </a:prstGeom>
          <a:noFill/>
        </p:spPr>
        <p:txBody>
          <a:bodyPr wrap="square" rtlCol="0">
            <a:spAutoFit/>
          </a:bodyPr>
          <a:lstStyle/>
          <a:p>
            <a:r>
              <a:rPr lang="en-US" sz="3600" dirty="0"/>
              <a:t>Reconsidering needlessly wide tables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079" y="2021663"/>
            <a:ext cx="2972057" cy="4084674"/>
          </a:xfrm>
          <a:prstGeom prst="rect">
            <a:avLst/>
          </a:prstGeom>
        </p:spPr>
      </p:pic>
    </p:spTree>
    <p:extLst>
      <p:ext uri="{BB962C8B-B14F-4D97-AF65-F5344CB8AC3E}">
        <p14:creationId xmlns:p14="http://schemas.microsoft.com/office/powerpoint/2010/main" val="3066901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79" y="2375021"/>
            <a:ext cx="5669772" cy="3787468"/>
          </a:xfrm>
          <a:prstGeom prst="rect">
            <a:avLst/>
          </a:prstGeom>
        </p:spPr>
      </p:pic>
      <p:sp>
        <p:nvSpPr>
          <p:cNvPr id="3" name="TextBox 2"/>
          <p:cNvSpPr txBox="1"/>
          <p:nvPr/>
        </p:nvSpPr>
        <p:spPr>
          <a:xfrm>
            <a:off x="382555" y="634482"/>
            <a:ext cx="8388221" cy="646331"/>
          </a:xfrm>
          <a:prstGeom prst="rect">
            <a:avLst/>
          </a:prstGeom>
          <a:noFill/>
        </p:spPr>
        <p:txBody>
          <a:bodyPr wrap="square" rtlCol="0">
            <a:spAutoFit/>
          </a:bodyPr>
          <a:lstStyle/>
          <a:p>
            <a:r>
              <a:rPr lang="en-US" sz="3600" dirty="0"/>
              <a:t>Reconsidering needlessly wide tables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275" y="4416425"/>
            <a:ext cx="3148818" cy="173336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575" y="4416425"/>
            <a:ext cx="3148818" cy="173336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1245" y="4408856"/>
            <a:ext cx="620680" cy="1740933"/>
          </a:xfrm>
          <a:prstGeom prst="rect">
            <a:avLst/>
          </a:prstGeom>
        </p:spPr>
      </p:pic>
    </p:spTree>
    <p:extLst>
      <p:ext uri="{BB962C8B-B14F-4D97-AF65-F5344CB8AC3E}">
        <p14:creationId xmlns:p14="http://schemas.microsoft.com/office/powerpoint/2010/main" val="244123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79" y="2375021"/>
            <a:ext cx="5669772" cy="3787468"/>
          </a:xfrm>
          <a:prstGeom prst="rect">
            <a:avLst/>
          </a:prstGeom>
        </p:spPr>
      </p:pic>
      <p:sp>
        <p:nvSpPr>
          <p:cNvPr id="3" name="TextBox 2"/>
          <p:cNvSpPr txBox="1"/>
          <p:nvPr/>
        </p:nvSpPr>
        <p:spPr>
          <a:xfrm>
            <a:off x="382555" y="634482"/>
            <a:ext cx="8388221" cy="646331"/>
          </a:xfrm>
          <a:prstGeom prst="rect">
            <a:avLst/>
          </a:prstGeom>
          <a:noFill/>
        </p:spPr>
        <p:txBody>
          <a:bodyPr wrap="square" rtlCol="0">
            <a:spAutoFit/>
          </a:bodyPr>
          <a:lstStyle/>
          <a:p>
            <a:r>
              <a:rPr lang="en-US" sz="3600" dirty="0"/>
              <a:t>Reconsidering needlessly wide tables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275" y="4416425"/>
            <a:ext cx="3148818" cy="173336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575" y="4416425"/>
            <a:ext cx="3148818" cy="173336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650" y="4416425"/>
            <a:ext cx="3148818" cy="173336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7978" y="4419600"/>
            <a:ext cx="1468439" cy="173336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6610" y="4408856"/>
            <a:ext cx="620680" cy="1740933"/>
          </a:xfrm>
          <a:prstGeom prst="rect">
            <a:avLst/>
          </a:prstGeom>
        </p:spPr>
      </p:pic>
      <p:sp>
        <p:nvSpPr>
          <p:cNvPr id="12" name="TextBox 11"/>
          <p:cNvSpPr txBox="1"/>
          <p:nvPr/>
        </p:nvSpPr>
        <p:spPr>
          <a:xfrm>
            <a:off x="170154" y="4381836"/>
            <a:ext cx="1447800" cy="1200329"/>
          </a:xfrm>
          <a:prstGeom prst="rect">
            <a:avLst/>
          </a:prstGeom>
          <a:noFill/>
        </p:spPr>
        <p:txBody>
          <a:bodyPr wrap="square" rtlCol="0">
            <a:spAutoFit/>
          </a:bodyPr>
          <a:lstStyle/>
          <a:p>
            <a:r>
              <a:rPr lang="en-US" dirty="0"/>
              <a:t>Entire width is still </a:t>
            </a:r>
            <a:r>
              <a:rPr lang="en-US" dirty="0" err="1"/>
              <a:t>tappable</a:t>
            </a:r>
            <a:r>
              <a:rPr lang="en-US" dirty="0"/>
              <a:t> for mobile</a:t>
            </a:r>
          </a:p>
        </p:txBody>
      </p:sp>
    </p:spTree>
    <p:extLst>
      <p:ext uri="{BB962C8B-B14F-4D97-AF65-F5344CB8AC3E}">
        <p14:creationId xmlns:p14="http://schemas.microsoft.com/office/powerpoint/2010/main" val="325767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66751" y="15875"/>
            <a:ext cx="7810500" cy="6613605"/>
          </a:xfrm>
          <a:prstGeom prst="rect">
            <a:avLst/>
          </a:prstGeom>
        </p:spPr>
        <p:txBody>
          <a:bodyPr wrap="square">
            <a:spAutoFit/>
          </a:bodyPr>
          <a:lstStyle/>
          <a:p>
            <a:pPr>
              <a:lnSpc>
                <a:spcPct val="115000"/>
              </a:lnSpc>
              <a:spcAft>
                <a:spcPts val="1000"/>
              </a:spcAft>
            </a:pPr>
            <a:r>
              <a:rPr lang="en-US" sz="4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A few guidelines for tables</a:t>
            </a:r>
          </a:p>
          <a:p>
            <a:pPr>
              <a:lnSpc>
                <a:spcPct val="115000"/>
              </a:lnSpc>
              <a:spcAft>
                <a:spcPts val="1000"/>
              </a:spcAft>
            </a:pPr>
            <a:endParaRPr lang="en-US"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Each column should be just wide enough to comfortably accommodate its actual contents + appropriate padding – even (especially) in responsive design</a:t>
            </a:r>
          </a:p>
          <a:p>
            <a:pPr marR="0" lvl="0">
              <a:lnSpc>
                <a:spcPct val="115000"/>
              </a:lnSpc>
              <a:spcBef>
                <a:spcPts val="0"/>
              </a:spcBef>
              <a:spcAft>
                <a:spcPts val="0"/>
              </a:spcAft>
            </a:pPr>
            <a:endParaRPr lang="en-US"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Columns should be no further apart than necessary to tell them apart</a:t>
            </a:r>
          </a:p>
          <a:p>
            <a:pPr marR="0" lvl="0">
              <a:lnSpc>
                <a:spcPct val="115000"/>
              </a:lnSpc>
              <a:spcBef>
                <a:spcPts val="0"/>
              </a:spcBef>
              <a:spcAft>
                <a:spcPts val="0"/>
              </a:spcAft>
            </a:pPr>
            <a:endParaRPr lang="en-US"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Columns whose contents vary the most in width should generally go in the rightmost position</a:t>
            </a:r>
          </a:p>
          <a:p>
            <a:pPr marR="0" lvl="0">
              <a:lnSpc>
                <a:spcPct val="115000"/>
              </a:lnSpc>
              <a:spcBef>
                <a:spcPts val="0"/>
              </a:spcBef>
              <a:spcAft>
                <a:spcPts val="0"/>
              </a:spcAft>
            </a:pPr>
            <a:endParaRPr lang="en-US"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Outlier-length content should wrap or be truncated</a:t>
            </a:r>
          </a:p>
          <a:p>
            <a:pPr marR="0" lvl="0">
              <a:lnSpc>
                <a:spcPct val="115000"/>
              </a:lnSpc>
              <a:spcBef>
                <a:spcPts val="0"/>
              </a:spcBef>
              <a:spcAft>
                <a:spcPts val="1000"/>
              </a:spcAft>
            </a:pPr>
            <a:endParaRPr lang="en-US" sz="24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595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66751" y="15875"/>
            <a:ext cx="7810500" cy="891911"/>
          </a:xfrm>
          <a:prstGeom prst="rect">
            <a:avLst/>
          </a:prstGeom>
        </p:spPr>
        <p:txBody>
          <a:bodyPr wrap="square">
            <a:spAutoFit/>
          </a:bodyPr>
          <a:lstStyle/>
          <a:p>
            <a:pPr>
              <a:lnSpc>
                <a:spcPct val="115000"/>
              </a:lnSpc>
              <a:spcAft>
                <a:spcPts val="1000"/>
              </a:spcAft>
            </a:pPr>
            <a:r>
              <a:rPr lang="en-US" sz="4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It is what it is. Let it be.</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7" y="2595562"/>
            <a:ext cx="8924925" cy="166687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127" y="3211123"/>
            <a:ext cx="714375" cy="8477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555" y="3240827"/>
            <a:ext cx="1685925" cy="828675"/>
          </a:xfrm>
          <a:prstGeom prst="rect">
            <a:avLst/>
          </a:prstGeom>
        </p:spPr>
      </p:pic>
      <p:sp>
        <p:nvSpPr>
          <p:cNvPr id="15" name="Rectangle 14"/>
          <p:cNvSpPr/>
          <p:nvPr/>
        </p:nvSpPr>
        <p:spPr>
          <a:xfrm>
            <a:off x="3771900" y="2447925"/>
            <a:ext cx="5372100" cy="193357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863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0.00139 L -0.63958 0.00185 " pathEditMode="relative" rAng="0" ptsTypes="AA">
                                      <p:cBhvr>
                                        <p:cTn id="6" dur="2000" fill="hold"/>
                                        <p:tgtEl>
                                          <p:spTgt spid="13"/>
                                        </p:tgtEl>
                                        <p:attrNameLst>
                                          <p:attrName>ppt_x</p:attrName>
                                          <p:attrName>ppt_y</p:attrName>
                                        </p:attrNameLst>
                                      </p:cBhvr>
                                      <p:rCtr x="-31979" y="162"/>
                                    </p:animMotion>
                                  </p:childTnLst>
                                </p:cTn>
                              </p:par>
                            </p:childTnLst>
                          </p:cTn>
                        </p:par>
                        <p:par>
                          <p:cTn id="7" fill="hold">
                            <p:stCondLst>
                              <p:cond delay="2000"/>
                            </p:stCondLst>
                            <p:childTnLst>
                              <p:par>
                                <p:cTn id="8" presetID="10" presetClass="entr" presetSubtype="0" fill="hold" grpId="0" nodeType="afterEffect">
                                  <p:stCondLst>
                                    <p:cond delay="2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66751" y="15875"/>
            <a:ext cx="7810500" cy="891911"/>
          </a:xfrm>
          <a:prstGeom prst="rect">
            <a:avLst/>
          </a:prstGeom>
        </p:spPr>
        <p:txBody>
          <a:bodyPr wrap="square">
            <a:spAutoFit/>
          </a:bodyPr>
          <a:lstStyle/>
          <a:p>
            <a:pPr>
              <a:lnSpc>
                <a:spcPct val="115000"/>
              </a:lnSpc>
              <a:spcAft>
                <a:spcPts val="1000"/>
              </a:spcAft>
            </a:pPr>
            <a:r>
              <a:rPr lang="en-US" sz="4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It is what it is. Let it be.</a:t>
            </a:r>
          </a:p>
        </p:txBody>
      </p:sp>
      <p:pic>
        <p:nvPicPr>
          <p:cNvPr id="1028" name="Picture 4" descr="Jude Law: Latest News, Pictures &amp; Videos - HELLO!">
            <a:extLst>
              <a:ext uri="{FF2B5EF4-FFF2-40B4-BE49-F238E27FC236}">
                <a16:creationId xmlns:a16="http://schemas.microsoft.com/office/drawing/2014/main" id="{7549BCD3-BF06-EBD1-998A-14D644FD94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141" t="4201" r="14094" b="39017"/>
          <a:stretch/>
        </p:blipFill>
        <p:spPr bwMode="auto">
          <a:xfrm>
            <a:off x="249798" y="907787"/>
            <a:ext cx="2152299" cy="31525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ames Taylor - Concord">
            <a:extLst>
              <a:ext uri="{FF2B5EF4-FFF2-40B4-BE49-F238E27FC236}">
                <a16:creationId xmlns:a16="http://schemas.microsoft.com/office/drawing/2014/main" id="{B4477A92-2D57-0B8B-C142-9400EED8E0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011" r="33784" b="24291"/>
          <a:stretch/>
        </p:blipFill>
        <p:spPr bwMode="auto">
          <a:xfrm>
            <a:off x="4578759" y="907787"/>
            <a:ext cx="2197053" cy="32037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37 Famous Bald Celebrities In 2023 | Wimpole Clinic">
            <a:extLst>
              <a:ext uri="{FF2B5EF4-FFF2-40B4-BE49-F238E27FC236}">
                <a16:creationId xmlns:a16="http://schemas.microsoft.com/office/drawing/2014/main" id="{16A534E0-7E3E-0DB9-D5C5-6C1AF4DA6F9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057" b="15867"/>
          <a:stretch/>
        </p:blipFill>
        <p:spPr bwMode="auto">
          <a:xfrm>
            <a:off x="6818993" y="907786"/>
            <a:ext cx="2161469" cy="26958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efore and After: Celebrities with Wigs - Transitions Hair">
            <a:extLst>
              <a:ext uri="{FF2B5EF4-FFF2-40B4-BE49-F238E27FC236}">
                <a16:creationId xmlns:a16="http://schemas.microsoft.com/office/drawing/2014/main" id="{2BB2662F-7424-4716-A33E-52F84346A0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901" r="20052" b="6281"/>
          <a:stretch/>
        </p:blipFill>
        <p:spPr bwMode="auto">
          <a:xfrm>
            <a:off x="271192" y="3730209"/>
            <a:ext cx="1901196" cy="295151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ike Tyson - FILMSTARTS.de">
            <a:extLst>
              <a:ext uri="{FF2B5EF4-FFF2-40B4-BE49-F238E27FC236}">
                <a16:creationId xmlns:a16="http://schemas.microsoft.com/office/drawing/2014/main" id="{AC221AA3-2A3D-AE6F-825F-D893838A6C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152" y="4060383"/>
            <a:ext cx="1934796" cy="262133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en Kingsley | The Sopranos Wiki | Fandom">
            <a:extLst>
              <a:ext uri="{FF2B5EF4-FFF2-40B4-BE49-F238E27FC236}">
                <a16:creationId xmlns:a16="http://schemas.microsoft.com/office/drawing/2014/main" id="{74EB566A-99D0-01E8-FB3A-E423904CC3F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601" t="3669" r="15915" b="18973"/>
          <a:stretch/>
        </p:blipFill>
        <p:spPr bwMode="auto">
          <a:xfrm>
            <a:off x="7399755" y="4299138"/>
            <a:ext cx="1648230" cy="238258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wayne Johnson donates to actors on strike">
            <a:extLst>
              <a:ext uri="{FF2B5EF4-FFF2-40B4-BE49-F238E27FC236}">
                <a16:creationId xmlns:a16="http://schemas.microsoft.com/office/drawing/2014/main" id="{20BFDC2A-B420-7603-BD76-700D6548B16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1226" r="39479" b="4489"/>
          <a:stretch/>
        </p:blipFill>
        <p:spPr bwMode="auto">
          <a:xfrm>
            <a:off x="2409693" y="907787"/>
            <a:ext cx="2161470" cy="39639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ing - IMDb">
            <a:extLst>
              <a:ext uri="{FF2B5EF4-FFF2-40B4-BE49-F238E27FC236}">
                <a16:creationId xmlns:a16="http://schemas.microsoft.com/office/drawing/2014/main" id="{58A9F0E9-9D2C-F129-A01B-00BF2BB4F94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790" r="23465" b="23907"/>
          <a:stretch/>
        </p:blipFill>
        <p:spPr bwMode="auto">
          <a:xfrm>
            <a:off x="2201194" y="4282052"/>
            <a:ext cx="1472894" cy="23996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tanley Tucci — The Movie Database (TMDB)">
            <a:extLst>
              <a:ext uri="{FF2B5EF4-FFF2-40B4-BE49-F238E27FC236}">
                <a16:creationId xmlns:a16="http://schemas.microsoft.com/office/drawing/2014/main" id="{C5B39317-15F2-6C02-585E-81BDA79A7FA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02894" y="4125041"/>
            <a:ext cx="1704452" cy="2556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61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2555" y="634482"/>
            <a:ext cx="8388221" cy="1200329"/>
          </a:xfrm>
          <a:prstGeom prst="rect">
            <a:avLst/>
          </a:prstGeom>
          <a:noFill/>
        </p:spPr>
        <p:txBody>
          <a:bodyPr wrap="square" rtlCol="0">
            <a:spAutoFit/>
          </a:bodyPr>
          <a:lstStyle/>
          <a:p>
            <a:r>
              <a:rPr lang="en-US" sz="3600" dirty="0"/>
              <a:t>We wouldn’t think of stretching text to distortion to fill up space.</a:t>
            </a:r>
          </a:p>
        </p:txBody>
      </p:sp>
      <p:sp>
        <p:nvSpPr>
          <p:cNvPr id="5" name="TextBox 4"/>
          <p:cNvSpPr txBox="1"/>
          <p:nvPr/>
        </p:nvSpPr>
        <p:spPr>
          <a:xfrm>
            <a:off x="513185" y="2191934"/>
            <a:ext cx="8564140" cy="4693593"/>
          </a:xfrm>
          <a:prstGeom prst="rect">
            <a:avLst/>
          </a:prstGeom>
          <a:noFill/>
        </p:spPr>
        <p:txBody>
          <a:bodyPr wrap="square" rtlCol="0">
            <a:spAutoFit/>
          </a:bodyPr>
          <a:lstStyle/>
          <a:p>
            <a:pPr algn="just"/>
            <a:r>
              <a:rPr lang="en-US" sz="1300" spc="1200" dirty="0"/>
              <a:t>The Ming Dynasty ruled China from 1368 to 1644, and it was under its aegis, during the first half of the 15th century, that technological and design advances brought milky white and cobalt-blue porcelain to perfection.</a:t>
            </a:r>
          </a:p>
          <a:p>
            <a:pPr algn="just"/>
            <a:endParaRPr lang="en-US" sz="1300" spc="1200" dirty="0"/>
          </a:p>
          <a:p>
            <a:pPr algn="just"/>
            <a:r>
              <a:rPr lang="en-US" sz="1300" spc="1200" dirty="0"/>
              <a:t>The most internationally sought-after of all ceramics, Ming products became synonymous with the country that produced them, referred to in India and the Middle East as “</a:t>
            </a:r>
            <a:r>
              <a:rPr lang="en-US" sz="1300" spc="1200" dirty="0" err="1"/>
              <a:t>chini</a:t>
            </a:r>
            <a:r>
              <a:rPr lang="en-US" sz="1300" spc="1200" dirty="0"/>
              <a:t>” and in English as “china.”</a:t>
            </a:r>
          </a:p>
          <a:p>
            <a:pPr algn="just"/>
            <a:endParaRPr lang="en-US" sz="1300" spc="1200" dirty="0"/>
          </a:p>
          <a:p>
            <a:pPr algn="just"/>
            <a:r>
              <a:rPr lang="en-US" sz="1300" spc="1200" dirty="0"/>
              <a:t>But this artistic high point was just one of the many achievements of the Ming Dynasty between 1400 and 1450, as shown by “Ming: 50 years that changed China,” in the recently opened Sainsbury Exhibitions Gallery at the British Museum. The show runs from Sept. 18 until Jan. 5, 2015.</a:t>
            </a:r>
          </a:p>
        </p:txBody>
      </p:sp>
    </p:spTree>
    <p:extLst>
      <p:ext uri="{BB962C8B-B14F-4D97-AF65-F5344CB8AC3E}">
        <p14:creationId xmlns:p14="http://schemas.microsoft.com/office/powerpoint/2010/main" val="381957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910" y="2286000"/>
            <a:ext cx="2202180" cy="22860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0"/>
            <a:ext cx="9144000" cy="2286000"/>
          </a:xfrm>
          <a:prstGeom prst="rect">
            <a:avLst/>
          </a:prstGeom>
        </p:spPr>
      </p:pic>
      <p:sp>
        <p:nvSpPr>
          <p:cNvPr id="4" name="TextBox 3"/>
          <p:cNvSpPr txBox="1"/>
          <p:nvPr/>
        </p:nvSpPr>
        <p:spPr>
          <a:xfrm>
            <a:off x="382555" y="634482"/>
            <a:ext cx="8388221" cy="1200329"/>
          </a:xfrm>
          <a:prstGeom prst="rect">
            <a:avLst/>
          </a:prstGeom>
          <a:noFill/>
        </p:spPr>
        <p:txBody>
          <a:bodyPr wrap="square" rtlCol="0">
            <a:spAutoFit/>
          </a:bodyPr>
          <a:lstStyle/>
          <a:p>
            <a:r>
              <a:rPr lang="en-US" sz="3600" dirty="0"/>
              <a:t>We wouldn’t think of stretching a photo to distortion to fill up space.</a:t>
            </a:r>
          </a:p>
        </p:txBody>
      </p:sp>
    </p:spTree>
    <p:extLst>
      <p:ext uri="{BB962C8B-B14F-4D97-AF65-F5344CB8AC3E}">
        <p14:creationId xmlns:p14="http://schemas.microsoft.com/office/powerpoint/2010/main" val="173467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2555" y="634482"/>
            <a:ext cx="8388221" cy="1200329"/>
          </a:xfrm>
          <a:prstGeom prst="rect">
            <a:avLst/>
          </a:prstGeom>
          <a:noFill/>
        </p:spPr>
        <p:txBody>
          <a:bodyPr wrap="square" rtlCol="0">
            <a:spAutoFit/>
          </a:bodyPr>
          <a:lstStyle/>
          <a:p>
            <a:r>
              <a:rPr lang="en-US" sz="3600" dirty="0"/>
              <a:t>So why do we routinely fill up space with needlessly wide tables?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7773"/>
            <a:ext cx="9144000" cy="140245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006082"/>
            <a:ext cx="4061642" cy="4727664"/>
          </a:xfrm>
          <a:prstGeom prst="rect">
            <a:avLst/>
          </a:prstGeom>
        </p:spPr>
      </p:pic>
      <p:sp>
        <p:nvSpPr>
          <p:cNvPr id="4" name="Rectangle 3"/>
          <p:cNvSpPr/>
          <p:nvPr/>
        </p:nvSpPr>
        <p:spPr>
          <a:xfrm>
            <a:off x="1990725" y="2209800"/>
            <a:ext cx="4857750" cy="2181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46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ppt_x"/>
                                          </p:val>
                                        </p:tav>
                                      </p:tavLst>
                                    </p:anim>
                                    <p:anim calcmode="lin" valueType="num">
                                      <p:cBhvr additive="base">
                                        <p:cTn id="23" dur="500"/>
                                        <p:tgtEl>
                                          <p:spTgt spid="3"/>
                                        </p:tgtEl>
                                        <p:attrNameLst>
                                          <p:attrName>ppt_y</p:attrName>
                                        </p:attrNameLst>
                                      </p:cBhvr>
                                      <p:tavLst>
                                        <p:tav tm="0">
                                          <p:val>
                                            <p:strVal val="ppt_y"/>
                                          </p:val>
                                        </p:tav>
                                        <p:tav tm="100000">
                                          <p:val>
                                            <p:strVal val="1+ppt_h/2"/>
                                          </p:val>
                                        </p:tav>
                                      </p:tavLst>
                                    </p:anim>
                                    <p:set>
                                      <p:cBhvr>
                                        <p:cTn id="2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2555" y="634482"/>
            <a:ext cx="8388221" cy="1200329"/>
          </a:xfrm>
          <a:prstGeom prst="rect">
            <a:avLst/>
          </a:prstGeom>
          <a:noFill/>
        </p:spPr>
        <p:txBody>
          <a:bodyPr wrap="square" rtlCol="0">
            <a:spAutoFit/>
          </a:bodyPr>
          <a:lstStyle/>
          <a:p>
            <a:r>
              <a:rPr lang="en-US" sz="3600" dirty="0"/>
              <a:t>So why do we routinely fill up space with needlessly wide tables?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7269"/>
            <a:ext cx="9144000" cy="202346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989" y="2247649"/>
            <a:ext cx="3371772" cy="4386161"/>
          </a:xfrm>
          <a:prstGeom prst="rect">
            <a:avLst/>
          </a:prstGeom>
        </p:spPr>
      </p:pic>
      <p:sp>
        <p:nvSpPr>
          <p:cNvPr id="5" name="Rectangle 4"/>
          <p:cNvSpPr/>
          <p:nvPr/>
        </p:nvSpPr>
        <p:spPr>
          <a:xfrm>
            <a:off x="2524124" y="2417269"/>
            <a:ext cx="5648326" cy="2181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50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2555" y="634482"/>
            <a:ext cx="8388221" cy="1200329"/>
          </a:xfrm>
          <a:prstGeom prst="rect">
            <a:avLst/>
          </a:prstGeom>
          <a:noFill/>
        </p:spPr>
        <p:txBody>
          <a:bodyPr wrap="square" rtlCol="0">
            <a:spAutoFit/>
          </a:bodyPr>
          <a:lstStyle/>
          <a:p>
            <a:r>
              <a:rPr lang="en-US" sz="3600" dirty="0"/>
              <a:t>So why do we routinely fill up space with needlessly wide tables?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7658"/>
            <a:ext cx="9144000" cy="42342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860" y="2919704"/>
            <a:ext cx="4399289" cy="3303814"/>
          </a:xfrm>
          <a:prstGeom prst="rect">
            <a:avLst/>
          </a:prstGeom>
        </p:spPr>
      </p:pic>
    </p:spTree>
    <p:extLst>
      <p:ext uri="{BB962C8B-B14F-4D97-AF65-F5344CB8AC3E}">
        <p14:creationId xmlns:p14="http://schemas.microsoft.com/office/powerpoint/2010/main" val="145646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2815" y="624957"/>
            <a:ext cx="7018370" cy="5078313"/>
          </a:xfrm>
          <a:prstGeom prst="rect">
            <a:avLst/>
          </a:prstGeom>
          <a:noFill/>
        </p:spPr>
        <p:txBody>
          <a:bodyPr wrap="square" rtlCol="0">
            <a:spAutoFit/>
          </a:bodyPr>
          <a:lstStyle/>
          <a:p>
            <a:pPr algn="ctr"/>
            <a:r>
              <a:rPr lang="en-US" sz="4800" b="1" dirty="0">
                <a:solidFill>
                  <a:schemeClr val="bg1"/>
                </a:solidFill>
              </a:rPr>
              <a:t>Needlessly wide tables</a:t>
            </a:r>
          </a:p>
          <a:p>
            <a:pPr algn="ctr"/>
            <a:r>
              <a:rPr lang="en-US" sz="4800" b="1" dirty="0">
                <a:solidFill>
                  <a:schemeClr val="bg1"/>
                </a:solidFill>
              </a:rPr>
              <a:t>&amp;</a:t>
            </a:r>
          </a:p>
          <a:p>
            <a:pPr algn="ctr"/>
            <a:r>
              <a:rPr lang="en-US" sz="4800" b="1" dirty="0" err="1">
                <a:solidFill>
                  <a:schemeClr val="bg1"/>
                </a:solidFill>
              </a:rPr>
              <a:t>combovers</a:t>
            </a:r>
            <a:r>
              <a:rPr lang="en-US" sz="4800" b="1" dirty="0">
                <a:solidFill>
                  <a:schemeClr val="bg1"/>
                </a:solidFill>
              </a:rPr>
              <a:t> </a:t>
            </a:r>
          </a:p>
          <a:p>
            <a:pPr algn="ctr"/>
            <a:endParaRPr lang="en-US" sz="4800" b="1" dirty="0">
              <a:solidFill>
                <a:schemeClr val="bg1"/>
              </a:solidFill>
            </a:endParaRPr>
          </a:p>
          <a:p>
            <a:pPr algn="ctr"/>
            <a:r>
              <a:rPr lang="en-US" sz="4800" b="1" dirty="0">
                <a:solidFill>
                  <a:schemeClr val="bg1"/>
                </a:solidFill>
              </a:rPr>
              <a:t>are both ill-advised ways of filling up space</a:t>
            </a:r>
          </a:p>
          <a:p>
            <a:pPr algn="ctr"/>
            <a:endParaRPr lang="en-US" sz="3600" dirty="0">
              <a:solidFill>
                <a:schemeClr val="bg1"/>
              </a:solidFill>
            </a:endParaRPr>
          </a:p>
        </p:txBody>
      </p:sp>
    </p:spTree>
    <p:extLst>
      <p:ext uri="{BB962C8B-B14F-4D97-AF65-F5344CB8AC3E}">
        <p14:creationId xmlns:p14="http://schemas.microsoft.com/office/powerpoint/2010/main" val="2770332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2555" y="634482"/>
            <a:ext cx="8637620" cy="3046988"/>
          </a:xfrm>
          <a:prstGeom prst="rect">
            <a:avLst/>
          </a:prstGeom>
          <a:noFill/>
        </p:spPr>
        <p:txBody>
          <a:bodyPr wrap="square" rtlCol="0">
            <a:spAutoFit/>
          </a:bodyPr>
          <a:lstStyle/>
          <a:p>
            <a:r>
              <a:rPr lang="en-US" sz="4800" b="1" dirty="0">
                <a:solidFill>
                  <a:schemeClr val="bg1"/>
                </a:solidFill>
              </a:rPr>
              <a:t>Gestalt principle of proximity</a:t>
            </a:r>
          </a:p>
          <a:p>
            <a:endParaRPr lang="en-US" sz="3600" dirty="0">
              <a:solidFill>
                <a:schemeClr val="bg1"/>
              </a:solidFill>
            </a:endParaRPr>
          </a:p>
          <a:p>
            <a:r>
              <a:rPr lang="en-US" sz="3600" dirty="0">
                <a:solidFill>
                  <a:schemeClr val="bg1"/>
                </a:solidFill>
              </a:rPr>
              <a:t>We perceive things close together </a:t>
            </a:r>
            <a:br>
              <a:rPr lang="en-US" sz="3600" dirty="0">
                <a:solidFill>
                  <a:schemeClr val="bg1"/>
                </a:solidFill>
              </a:rPr>
            </a:br>
            <a:endParaRPr lang="en-US" sz="3600" dirty="0">
              <a:solidFill>
                <a:schemeClr val="bg1"/>
              </a:solidFill>
            </a:endParaRPr>
          </a:p>
          <a:p>
            <a:r>
              <a:rPr lang="en-US" sz="3600" dirty="0">
                <a:solidFill>
                  <a:schemeClr val="bg1"/>
                </a:solidFill>
              </a:rPr>
              <a:t>as more related than things far apart</a:t>
            </a:r>
          </a:p>
        </p:txBody>
      </p:sp>
      <p:sp>
        <p:nvSpPr>
          <p:cNvPr id="4" name="TextBox 3"/>
          <p:cNvSpPr txBox="1"/>
          <p:nvPr/>
        </p:nvSpPr>
        <p:spPr>
          <a:xfrm>
            <a:off x="382555" y="5393807"/>
            <a:ext cx="8388221" cy="707886"/>
          </a:xfrm>
          <a:prstGeom prst="rect">
            <a:avLst/>
          </a:prstGeom>
          <a:noFill/>
        </p:spPr>
        <p:txBody>
          <a:bodyPr wrap="square" rtlCol="0">
            <a:spAutoFit/>
          </a:bodyPr>
          <a:lstStyle/>
          <a:p>
            <a:r>
              <a:rPr lang="en-US" sz="1600" i="1" dirty="0">
                <a:solidFill>
                  <a:schemeClr val="bg1"/>
                </a:solidFill>
              </a:rPr>
              <a:t>In other words…</a:t>
            </a:r>
          </a:p>
          <a:p>
            <a:r>
              <a:rPr lang="en-US" sz="2400" dirty="0">
                <a:solidFill>
                  <a:schemeClr val="bg1"/>
                </a:solidFill>
              </a:rPr>
              <a:t>Distance weakens relation &amp; requires effort to associate</a:t>
            </a:r>
          </a:p>
        </p:txBody>
      </p:sp>
      <p:sp>
        <p:nvSpPr>
          <p:cNvPr id="5" name="Oval 4"/>
          <p:cNvSpPr/>
          <p:nvPr/>
        </p:nvSpPr>
        <p:spPr>
          <a:xfrm>
            <a:off x="1219200" y="2686050"/>
            <a:ext cx="209550" cy="2095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04950" y="2686050"/>
            <a:ext cx="209550" cy="2095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19200" y="3938319"/>
            <a:ext cx="209550" cy="20955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77150" y="3938319"/>
            <a:ext cx="209550" cy="20955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5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714</Words>
  <Application>Microsoft Office PowerPoint</Application>
  <PresentationFormat>On-screen Show (4:3)</PresentationFormat>
  <Paragraphs>70</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 Boykin</cp:lastModifiedBy>
  <cp:revision>44</cp:revision>
  <dcterms:created xsi:type="dcterms:W3CDTF">2016-01-25T06:18:03Z</dcterms:created>
  <dcterms:modified xsi:type="dcterms:W3CDTF">2023-10-02T04:51:38Z</dcterms:modified>
</cp:coreProperties>
</file>